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0"/>
  </p:notesMasterIdLst>
  <p:handoutMasterIdLst>
    <p:handoutMasterId r:id="rId31"/>
  </p:handoutMasterIdLst>
  <p:sldIdLst>
    <p:sldId id="350" r:id="rId5"/>
    <p:sldId id="365" r:id="rId6"/>
    <p:sldId id="368" r:id="rId7"/>
    <p:sldId id="369" r:id="rId8"/>
    <p:sldId id="370" r:id="rId9"/>
    <p:sldId id="371" r:id="rId10"/>
    <p:sldId id="372" r:id="rId11"/>
    <p:sldId id="373" r:id="rId12"/>
    <p:sldId id="376" r:id="rId13"/>
    <p:sldId id="374" r:id="rId14"/>
    <p:sldId id="378" r:id="rId15"/>
    <p:sldId id="377" r:id="rId16"/>
    <p:sldId id="379" r:id="rId17"/>
    <p:sldId id="381" r:id="rId18"/>
    <p:sldId id="383" r:id="rId19"/>
    <p:sldId id="382" r:id="rId20"/>
    <p:sldId id="384" r:id="rId21"/>
    <p:sldId id="385" r:id="rId22"/>
    <p:sldId id="387" r:id="rId23"/>
    <p:sldId id="388" r:id="rId24"/>
    <p:sldId id="389" r:id="rId25"/>
    <p:sldId id="390" r:id="rId26"/>
    <p:sldId id="391" r:id="rId27"/>
    <p:sldId id="392" r:id="rId28"/>
    <p:sldId id="34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FCF"/>
    <a:srgbClr val="FF0000"/>
    <a:srgbClr val="EF7735"/>
    <a:srgbClr val="40A552"/>
    <a:srgbClr val="F07835"/>
    <a:srgbClr val="FEFEFD"/>
    <a:srgbClr val="EEEEEE"/>
    <a:srgbClr val="92D050"/>
    <a:srgbClr val="B7B7B7"/>
    <a:srgbClr val="7CA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84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" y="4433454"/>
            <a:ext cx="2299853" cy="2424545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18,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70852" y="19766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18,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68692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18,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9881319" y="1"/>
            <a:ext cx="2310678" cy="1209963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1610" y="2332438"/>
            <a:ext cx="3355668" cy="10524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545229" y="6516087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r>
              <a:rPr lang="en-US" dirty="0"/>
              <a:t>/24</a:t>
            </a:r>
            <a:endParaRPr lang="en-US" dirty="0">
              <a:latin typeface="+mn-lt"/>
            </a:endParaRP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7A216670-1784-4130-9E17-E0347942BA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06358" y="2332438"/>
            <a:ext cx="3355668" cy="10524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C5713468-EC89-4580-88B0-DB3B1CA1B7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1610" y="4283698"/>
            <a:ext cx="3355668" cy="10524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8C3ACA69-E2DC-4394-B916-76E8EA98272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06358" y="4293223"/>
            <a:ext cx="3355668" cy="10524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4882776"/>
            <a:ext cx="1976582" cy="1976582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958215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30172" y="6361315"/>
            <a:ext cx="523240" cy="247651"/>
          </a:xfrm>
        </p:spPr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298D08-E3D5-4950-84AD-28E8420B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18,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18,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9430326" y="0"/>
            <a:ext cx="2761671" cy="1532889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5006108"/>
            <a:ext cx="1853249" cy="1853249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7734" y="4918892"/>
            <a:ext cx="1940467" cy="1940467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14301"/>
            <a:ext cx="2179157" cy="20957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9559636" y="0"/>
            <a:ext cx="2632362" cy="1461115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848859" y="6332220"/>
            <a:ext cx="1497330" cy="247651"/>
          </a:xfrm>
        </p:spPr>
        <p:txBody>
          <a:bodyPr/>
          <a:lstStyle/>
          <a:p>
            <a:r>
              <a:rPr lang="en-US" dirty="0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325619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18,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February 18,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slide" Target="slide18.xml"/><Relationship Id="rId4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46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thanks.ppt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7311"/>
            <a:ext cx="12192000" cy="12192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</a:t>
            </a:r>
            <a:br>
              <a:rPr lang="en-US" sz="2400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KHOA CÔNG NGHỆ SỐ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11233C5-F893-43C7-8507-2E63E0753C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17380"/>
            <a:ext cx="12192000" cy="421483"/>
          </a:xfrm>
        </p:spPr>
        <p:txBody>
          <a:bodyPr/>
          <a:lstStyle/>
          <a:p>
            <a:pPr algn="ctr"/>
            <a:r>
              <a:rPr lang="en-US" sz="20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BÁO CÁO ĐỒ ÁN TỐT NGHIỆP</a:t>
            </a:r>
          </a:p>
          <a:p>
            <a:pPr algn="ctr"/>
            <a:endParaRPr lang="en-US" sz="2000" b="1" dirty="0">
              <a:solidFill>
                <a:srgbClr val="0036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506BA-53DB-4C47-BD60-03F12D661B0C}"/>
              </a:ext>
            </a:extLst>
          </p:cNvPr>
          <p:cNvSpPr txBox="1"/>
          <p:nvPr/>
        </p:nvSpPr>
        <p:spPr>
          <a:xfrm>
            <a:off x="0" y="223886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XÂY DỰNG ỨNG DỤNG CHATBOT HỖ TRỢ CÔNG TÁC TUYỂN SINH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FB8424-396A-4D55-951C-27A00805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927" y="4539318"/>
            <a:ext cx="2406073" cy="24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4D3CDB-60C3-4750-A2A3-DCD68A91660A}"/>
              </a:ext>
            </a:extLst>
          </p:cNvPr>
          <p:cNvSpPr txBox="1"/>
          <p:nvPr/>
        </p:nvSpPr>
        <p:spPr>
          <a:xfrm>
            <a:off x="3019425" y="4229100"/>
            <a:ext cx="615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SV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                  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Trà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Quang Linh</a:t>
            </a:r>
          </a:p>
          <a:p>
            <a:r>
              <a:rPr lang="en-US" sz="2400" b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Mã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		1811505310423</a:t>
            </a:r>
          </a:p>
          <a:p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  TS.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Tuấn</a:t>
            </a:r>
            <a:r>
              <a:rPr lang="en-US" sz="24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38E2C-1B56-4FD1-90C4-21C589DFFAB5}"/>
              </a:ext>
            </a:extLst>
          </p:cNvPr>
          <p:cNvSpPr txBox="1"/>
          <p:nvPr/>
        </p:nvSpPr>
        <p:spPr>
          <a:xfrm>
            <a:off x="3243262" y="6142393"/>
            <a:ext cx="570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Đà</a:t>
            </a:r>
            <a:r>
              <a:rPr lang="en-US" sz="20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Nẵng</a:t>
            </a:r>
            <a:r>
              <a:rPr lang="en-US" sz="20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02 </a:t>
            </a:r>
            <a:r>
              <a:rPr lang="en-US" sz="2000" b="1" dirty="0" err="1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b="1" dirty="0">
                <a:solidFill>
                  <a:srgbClr val="0036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8380A-A866-4003-8233-B59F43936855}"/>
              </a:ext>
            </a:extLst>
          </p:cNvPr>
          <p:cNvSpPr txBox="1"/>
          <p:nvPr/>
        </p:nvSpPr>
        <p:spPr>
          <a:xfrm>
            <a:off x="1007761" y="188812"/>
            <a:ext cx="923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EF7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 thành phần Pipeline</a:t>
            </a:r>
            <a:endParaRPr lang="es-UY" sz="3200" b="1" dirty="0">
              <a:solidFill>
                <a:srgbClr val="EF7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27726-629F-47EB-B92A-780CC5A5F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7" y="203344"/>
            <a:ext cx="461665" cy="4616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5AAA3C-D1FE-43C8-ABF8-0E9C2E1A2744}"/>
              </a:ext>
            </a:extLst>
          </p:cNvPr>
          <p:cNvGrpSpPr/>
          <p:nvPr/>
        </p:nvGrpSpPr>
        <p:grpSpPr>
          <a:xfrm>
            <a:off x="875064" y="1439892"/>
            <a:ext cx="5275461" cy="1311686"/>
            <a:chOff x="764723" y="2142394"/>
            <a:chExt cx="3204669" cy="79680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4D8E9F-FF9E-485F-9175-FB989D74186D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3053CD-27EF-4BFC-BDB1-CC187F51A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5563" y="2432178"/>
              <a:ext cx="336241" cy="3362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07E8D-73BD-4725-AD89-63D31CF2594C}"/>
                </a:ext>
              </a:extLst>
            </p:cNvPr>
            <p:cNvSpPr txBox="1"/>
            <p:nvPr/>
          </p:nvSpPr>
          <p:spPr>
            <a:xfrm>
              <a:off x="1435200" y="2142394"/>
              <a:ext cx="2344238" cy="224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59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VietnameseTokenizer</a:t>
              </a:r>
              <a:endParaRPr lang="en-US" b="1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2BD0FF-09E5-43C9-8136-4D974ADA531C}"/>
                </a:ext>
              </a:extLst>
            </p:cNvPr>
            <p:cNvSpPr txBox="1"/>
            <p:nvPr/>
          </p:nvSpPr>
          <p:spPr>
            <a:xfrm>
              <a:off x="1442644" y="2407464"/>
              <a:ext cx="2526748" cy="39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Xử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ngôn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ngữ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đặc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trưng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Tiếng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Việt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tách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9D602-6C50-4AD4-B5B4-CFCC29FACDEA}"/>
              </a:ext>
            </a:extLst>
          </p:cNvPr>
          <p:cNvGrpSpPr/>
          <p:nvPr/>
        </p:nvGrpSpPr>
        <p:grpSpPr>
          <a:xfrm>
            <a:off x="875064" y="2716664"/>
            <a:ext cx="5275461" cy="1311686"/>
            <a:chOff x="764723" y="3420415"/>
            <a:chExt cx="3204668" cy="7968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9B29F9-B27D-4623-AE27-D7172B44A630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CA205-94A7-4F9E-8528-A7614FB6A383}"/>
                </a:ext>
              </a:extLst>
            </p:cNvPr>
            <p:cNvSpPr txBox="1"/>
            <p:nvPr/>
          </p:nvSpPr>
          <p:spPr>
            <a:xfrm>
              <a:off x="1435200" y="3420415"/>
              <a:ext cx="2407612" cy="224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03A1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RegexFeaturizer</a:t>
              </a:r>
              <a:endParaRPr lang="en-US" b="1" dirty="0">
                <a:solidFill>
                  <a:srgbClr val="03A1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6C6E97-9D88-4137-933F-AD47F25F5CEB}"/>
                </a:ext>
              </a:extLst>
            </p:cNvPr>
            <p:cNvSpPr txBox="1"/>
            <p:nvPr/>
          </p:nvSpPr>
          <p:spPr>
            <a:xfrm>
              <a:off x="1442643" y="3691019"/>
              <a:ext cx="2526748" cy="39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trích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xuất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thể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loại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ý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E50929-7B59-4669-8BA0-248F4D01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5563" y="3726005"/>
              <a:ext cx="320375" cy="32037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578ACD-EDBD-4E66-BF80-684DC25FE23C}"/>
              </a:ext>
            </a:extLst>
          </p:cNvPr>
          <p:cNvGrpSpPr/>
          <p:nvPr/>
        </p:nvGrpSpPr>
        <p:grpSpPr>
          <a:xfrm>
            <a:off x="836526" y="3887062"/>
            <a:ext cx="5301744" cy="1309648"/>
            <a:chOff x="739003" y="4698436"/>
            <a:chExt cx="3538375" cy="79556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59D438-F0FB-4C75-A2FD-D443BB3D465B}"/>
                </a:ext>
              </a:extLst>
            </p:cNvPr>
            <p:cNvSpPr/>
            <p:nvPr/>
          </p:nvSpPr>
          <p:spPr>
            <a:xfrm>
              <a:off x="739003" y="4831948"/>
              <a:ext cx="727373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ADBBCF-FD2B-47C0-8DD9-C73F6325820F}"/>
                </a:ext>
              </a:extLst>
            </p:cNvPr>
            <p:cNvSpPr txBox="1"/>
            <p:nvPr/>
          </p:nvSpPr>
          <p:spPr>
            <a:xfrm>
              <a:off x="1435199" y="4698436"/>
              <a:ext cx="2842179" cy="224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CountVectorFeaturizer</a:t>
              </a:r>
              <a:endParaRPr 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9266C3-6EA4-44AE-BBD0-D939D898E2F8}"/>
                </a:ext>
              </a:extLst>
            </p:cNvPr>
            <p:cNvSpPr txBox="1"/>
            <p:nvPr/>
          </p:nvSpPr>
          <p:spPr>
            <a:xfrm>
              <a:off x="1435199" y="4933018"/>
              <a:ext cx="2526748" cy="560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Đếm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tần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suất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nhau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xuất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cung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cấp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làm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vào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loại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ý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1B799C3-5D12-43FA-B8B2-6DB796FBA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5824" y="4972252"/>
              <a:ext cx="378636" cy="34463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FF8CF-4977-4FD6-A805-FAFB28BD5E15}"/>
              </a:ext>
            </a:extLst>
          </p:cNvPr>
          <p:cNvGrpSpPr/>
          <p:nvPr/>
        </p:nvGrpSpPr>
        <p:grpSpPr>
          <a:xfrm>
            <a:off x="6526691" y="2646443"/>
            <a:ext cx="5263206" cy="1362737"/>
            <a:chOff x="4504627" y="3420415"/>
            <a:chExt cx="3197225" cy="82781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D271BE3-AFD3-4D13-95C0-744BA5718E8C}"/>
                </a:ext>
              </a:extLst>
            </p:cNvPr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81ADD2-2DF9-4DD0-8CE9-BBE486E0F4B3}"/>
                </a:ext>
              </a:extLst>
            </p:cNvPr>
            <p:cNvSpPr txBox="1"/>
            <p:nvPr/>
          </p:nvSpPr>
          <p:spPr>
            <a:xfrm>
              <a:off x="5175104" y="3420415"/>
              <a:ext cx="2518326" cy="224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03A1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MemoizationPolicy</a:t>
              </a:r>
              <a:endParaRPr lang="en-US" b="1" dirty="0">
                <a:solidFill>
                  <a:srgbClr val="03A1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E1145D-03BB-4216-872F-B918A6301069}"/>
                </a:ext>
              </a:extLst>
            </p:cNvPr>
            <p:cNvSpPr txBox="1"/>
            <p:nvPr/>
          </p:nvSpPr>
          <p:spPr>
            <a:xfrm>
              <a:off x="5175104" y="3687340"/>
              <a:ext cx="2526748" cy="560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nhớ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cuộc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hội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thoại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đào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dự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đoán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hành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tiếp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theo.</a:t>
              </a:r>
              <a:endParaRPr lang="en-US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3CC76B5-644E-4CBB-9E72-5543BABA0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66965" y="3719969"/>
              <a:ext cx="337379" cy="33737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8A6B17-6040-4B68-8D47-74E3F0245656}"/>
              </a:ext>
            </a:extLst>
          </p:cNvPr>
          <p:cNvGrpSpPr/>
          <p:nvPr/>
        </p:nvGrpSpPr>
        <p:grpSpPr>
          <a:xfrm>
            <a:off x="6526691" y="4043790"/>
            <a:ext cx="5249343" cy="1311686"/>
            <a:chOff x="4504627" y="4698436"/>
            <a:chExt cx="3188803" cy="79680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9A843D9-D75A-4669-9E08-C45F029A5020}"/>
                </a:ext>
              </a:extLst>
            </p:cNvPr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78E11E-E8A7-487E-B932-BE711F3A5A48}"/>
                </a:ext>
              </a:extLst>
            </p:cNvPr>
            <p:cNvSpPr txBox="1"/>
            <p:nvPr/>
          </p:nvSpPr>
          <p:spPr>
            <a:xfrm>
              <a:off x="5175103" y="4698436"/>
              <a:ext cx="2518327" cy="224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EntitySynonymMapper</a:t>
              </a:r>
              <a:endParaRPr 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B53424-D63F-425E-8D75-A9EEA0F5164E}"/>
                </a:ext>
              </a:extLst>
            </p:cNvPr>
            <p:cNvSpPr txBox="1"/>
            <p:nvPr/>
          </p:nvSpPr>
          <p:spPr>
            <a:xfrm>
              <a:off x="5154085" y="4959251"/>
              <a:ext cx="2526748" cy="39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Đảm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bảo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trị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thể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sẽ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được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ánh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xạ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tới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cùng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trị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182EBE7-FCEA-4FA6-9061-64C543ED0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67162" y="4971555"/>
              <a:ext cx="345332" cy="34533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3D246B-F634-45B6-A54C-65A7410729D8}"/>
              </a:ext>
            </a:extLst>
          </p:cNvPr>
          <p:cNvGrpSpPr/>
          <p:nvPr/>
        </p:nvGrpSpPr>
        <p:grpSpPr>
          <a:xfrm>
            <a:off x="6526691" y="1487748"/>
            <a:ext cx="5263207" cy="1311686"/>
            <a:chOff x="4504627" y="2142394"/>
            <a:chExt cx="3197225" cy="79680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73B9A8-5C9A-476C-858C-B12FEEF83CD9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F51684-C925-4A2E-9D53-C35D10F054AF}"/>
                </a:ext>
              </a:extLst>
            </p:cNvPr>
            <p:cNvSpPr txBox="1"/>
            <p:nvPr/>
          </p:nvSpPr>
          <p:spPr>
            <a:xfrm>
              <a:off x="5175104" y="2142394"/>
              <a:ext cx="2290796" cy="224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59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DIETClassifier</a:t>
              </a:r>
              <a:endParaRPr lang="en-US" b="1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7FCD50-1AA8-487A-82B7-B57903DC1350}"/>
                </a:ext>
              </a:extLst>
            </p:cNvPr>
            <p:cNvSpPr txBox="1"/>
            <p:nvPr/>
          </p:nvSpPr>
          <p:spPr>
            <a:xfrm>
              <a:off x="5175104" y="2382788"/>
              <a:ext cx="2526748" cy="392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Kiến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đa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tác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vụ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loại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ý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nhận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dạng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thể</a:t>
              </a:r>
              <a:r>
                <a:rPr lang="en-US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D7E25CC-28B2-474E-A451-BC23B2749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67162" y="2447925"/>
              <a:ext cx="320494" cy="320494"/>
            </a:xfrm>
            <a:prstGeom prst="rect">
              <a:avLst/>
            </a:prstGeom>
          </p:spPr>
        </p:pic>
      </p:grpSp>
      <p:pic>
        <p:nvPicPr>
          <p:cNvPr id="39" name="Picture 38">
            <a:hlinkClick r:id="rId4" action="ppaction://hlinksldjump"/>
            <a:extLst>
              <a:ext uri="{FF2B5EF4-FFF2-40B4-BE49-F238E27FC236}">
                <a16:creationId xmlns:a16="http://schemas.microsoft.com/office/drawing/2014/main" id="{F4952BB0-60E1-4EEE-9EA3-9011D3868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8" y="5929833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2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40274-066B-4A2F-9B5E-EE10E97F5E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35658C-1204-4C8D-B0FB-16FD810F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26" y="870004"/>
            <a:ext cx="7114622" cy="6108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  <a:b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C6437D-EC4B-41CF-8B39-DE121A259E00}"/>
              </a:ext>
            </a:extLst>
          </p:cNvPr>
          <p:cNvSpPr txBox="1"/>
          <p:nvPr/>
        </p:nvSpPr>
        <p:spPr>
          <a:xfrm>
            <a:off x="1508245" y="1049562"/>
            <a:ext cx="414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38F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endParaRPr lang="es-UY" sz="3200" b="1" dirty="0">
              <a:solidFill>
                <a:srgbClr val="40A5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25576-779A-4063-8C89-BA3E499B6B2A}"/>
              </a:ext>
            </a:extLst>
          </p:cNvPr>
          <p:cNvSpPr txBox="1"/>
          <p:nvPr/>
        </p:nvSpPr>
        <p:spPr>
          <a:xfrm>
            <a:off x="840533" y="2155798"/>
            <a:ext cx="11151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Python (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3.7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2ADD6-224A-4DF5-B10D-F601F8D68A00}"/>
              </a:ext>
            </a:extLst>
          </p:cNvPr>
          <p:cNvSpPr txBox="1"/>
          <p:nvPr/>
        </p:nvSpPr>
        <p:spPr>
          <a:xfrm>
            <a:off x="840532" y="2899775"/>
            <a:ext cx="11151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ảo</a:t>
            </a:r>
            <a:endParaRPr 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B358F-FC65-40E0-8B38-2AE95C1B0A9E}"/>
              </a:ext>
            </a:extLst>
          </p:cNvPr>
          <p:cNvSpPr txBox="1"/>
          <p:nvPr/>
        </p:nvSpPr>
        <p:spPr>
          <a:xfrm>
            <a:off x="840532" y="3597585"/>
            <a:ext cx="10701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 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Rasa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Rasa</a:t>
            </a:r>
          </a:p>
          <a:p>
            <a:endParaRPr 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FF6F03-785B-4AE6-9A6F-D8ECA7554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75" y="1028778"/>
            <a:ext cx="547477" cy="547477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0EDE0F30-2349-4B66-9559-BBF1B449D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4" y="5987996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7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1E0DD-9BDF-4DFF-BE21-798B02745C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3265" y="107792"/>
            <a:ext cx="11877870" cy="6246355"/>
          </a:xfrm>
        </p:spPr>
        <p:txBody>
          <a:bodyPr/>
          <a:lstStyle/>
          <a:p>
            <a:r>
              <a:rPr lang="en-US" sz="2800" dirty="0">
                <a:solidFill>
                  <a:srgbClr val="EF7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solidFill>
                  <a:srgbClr val="EF7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Rasa 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Rasa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endParaRPr 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F0746-7DA5-47A0-AE82-DCB66279E3A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76582" y="6502557"/>
            <a:ext cx="1497330" cy="247651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21B05-AFA2-47D8-B889-A3D210A84C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F96E5-37C8-4A4B-B53B-922D34F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32" y="1850574"/>
            <a:ext cx="7976260" cy="38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6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5A5A1-A3D2-4F61-A7F3-3673047B2C4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76582" y="6502557"/>
            <a:ext cx="1497330" cy="247651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6CBD4-80D7-4BF5-96C0-2812B71C60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F3D6F0-774D-4B6B-A279-E9978BA1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03" y="1298685"/>
            <a:ext cx="7622234" cy="4745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6C454-175E-406A-B2C9-C72464496B7F}"/>
              </a:ext>
            </a:extLst>
          </p:cNvPr>
          <p:cNvSpPr txBox="1"/>
          <p:nvPr/>
        </p:nvSpPr>
        <p:spPr>
          <a:xfrm>
            <a:off x="681135" y="317415"/>
            <a:ext cx="10300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Rasa</a:t>
            </a:r>
          </a:p>
        </p:txBody>
      </p:sp>
    </p:spTree>
    <p:extLst>
      <p:ext uri="{BB962C8B-B14F-4D97-AF65-F5344CB8AC3E}">
        <p14:creationId xmlns:p14="http://schemas.microsoft.com/office/powerpoint/2010/main" val="182831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8380A-A866-4003-8233-B59F43936855}"/>
              </a:ext>
            </a:extLst>
          </p:cNvPr>
          <p:cNvSpPr txBox="1"/>
          <p:nvPr/>
        </p:nvSpPr>
        <p:spPr>
          <a:xfrm>
            <a:off x="1007760" y="188812"/>
            <a:ext cx="9927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200" b="1" dirty="0">
                <a:solidFill>
                  <a:srgbClr val="40A5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  <a:endParaRPr lang="es-UY" sz="3200" b="1" dirty="0">
              <a:solidFill>
                <a:srgbClr val="40A5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C793B77-4FA1-44BC-AD95-95FF76AAB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2" y="134769"/>
            <a:ext cx="678158" cy="6781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85F21-C131-4702-B7DE-D490924E2BBA}"/>
              </a:ext>
            </a:extLst>
          </p:cNvPr>
          <p:cNvSpPr txBox="1"/>
          <p:nvPr/>
        </p:nvSpPr>
        <p:spPr>
          <a:xfrm>
            <a:off x="668900" y="912177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9D36-FDC1-4BA3-A4B5-71B956913CD7}"/>
              </a:ext>
            </a:extLst>
          </p:cNvPr>
          <p:cNvSpPr txBox="1"/>
          <p:nvPr/>
        </p:nvSpPr>
        <p:spPr>
          <a:xfrm>
            <a:off x="541176" y="1435397"/>
            <a:ext cx="9937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NLU: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solidFill>
                <a:srgbClr val="EF7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616A263-83ED-4BA4-8533-E9896E61D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347" y="2375554"/>
            <a:ext cx="7813857" cy="4013881"/>
          </a:xfrm>
          <a:prstGeom prst="rect">
            <a:avLst/>
          </a:prstGeom>
        </p:spPr>
      </p:pic>
      <p:pic>
        <p:nvPicPr>
          <p:cNvPr id="8" name="Picture 7">
            <a:hlinkClick r:id="rId4" action="ppaction://hlinksldjump"/>
            <a:extLst>
              <a:ext uri="{FF2B5EF4-FFF2-40B4-BE49-F238E27FC236}">
                <a16:creationId xmlns:a16="http://schemas.microsoft.com/office/drawing/2014/main" id="{EA3E03E6-BE6C-4CF4-AACB-AB98D076B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9" y="5957953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3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9D36-FDC1-4BA3-A4B5-71B956913CD7}"/>
              </a:ext>
            </a:extLst>
          </p:cNvPr>
          <p:cNvSpPr txBox="1"/>
          <p:nvPr/>
        </p:nvSpPr>
        <p:spPr>
          <a:xfrm>
            <a:off x="513237" y="287731"/>
            <a:ext cx="11479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Actions: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ý,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rgbClr val="EF7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617A4-FEE5-43EC-968C-14DE619C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1" y="1418252"/>
            <a:ext cx="8326575" cy="48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2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9D36-FDC1-4BA3-A4B5-71B956913CD7}"/>
              </a:ext>
            </a:extLst>
          </p:cNvPr>
          <p:cNvSpPr txBox="1"/>
          <p:nvPr/>
        </p:nvSpPr>
        <p:spPr>
          <a:xfrm>
            <a:off x="513237" y="287731"/>
            <a:ext cx="1147912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Domain: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NLU.yml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chatbot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Actions.py) do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rgbClr val="EF7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E039D-2282-4C77-9EF2-248F475A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2" y="2164701"/>
            <a:ext cx="8108301" cy="41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2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9D36-FDC1-4BA3-A4B5-71B956913CD7}"/>
              </a:ext>
            </a:extLst>
          </p:cNvPr>
          <p:cNvSpPr txBox="1"/>
          <p:nvPr/>
        </p:nvSpPr>
        <p:spPr>
          <a:xfrm>
            <a:off x="233265" y="287731"/>
            <a:ext cx="11840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Stories: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dắt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chatbot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rgbClr val="EF7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36034-F2CD-4C80-BFCD-F325699A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41" y="1402461"/>
            <a:ext cx="9127607" cy="49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8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40274-066B-4A2F-9B5E-EE10E97F5E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35658C-1204-4C8D-B0FB-16FD810F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26" y="870004"/>
            <a:ext cx="7114622" cy="6108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  <a:b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C6437D-EC4B-41CF-8B39-DE121A259E00}"/>
              </a:ext>
            </a:extLst>
          </p:cNvPr>
          <p:cNvSpPr txBox="1"/>
          <p:nvPr/>
        </p:nvSpPr>
        <p:spPr>
          <a:xfrm>
            <a:off x="1288959" y="978034"/>
            <a:ext cx="614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38F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Facebook</a:t>
            </a:r>
            <a:endParaRPr lang="es-UY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5A6853-6409-4690-BA97-3556E13B6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4" y="1016815"/>
            <a:ext cx="507215" cy="507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2278F-4A2D-4862-8878-CBBA43406C5B}"/>
              </a:ext>
            </a:extLst>
          </p:cNvPr>
          <p:cNvSpPr txBox="1"/>
          <p:nvPr/>
        </p:nvSpPr>
        <p:spPr>
          <a:xfrm>
            <a:off x="1034435" y="1709620"/>
            <a:ext cx="10597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Sau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xong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Facebook, ta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chatbot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Facebook.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C0572D-2A57-49A1-B598-B387D444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9" y="3489893"/>
            <a:ext cx="6241845" cy="1583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C6CF7-A591-4151-BA42-9BEE88BD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85" y="2663727"/>
            <a:ext cx="5734775" cy="3554921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462E3301-2FA1-4542-8738-C65727686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0" y="6002907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9D36-FDC1-4BA3-A4B5-71B956913CD7}"/>
              </a:ext>
            </a:extLst>
          </p:cNvPr>
          <p:cNvSpPr txBox="1"/>
          <p:nvPr/>
        </p:nvSpPr>
        <p:spPr>
          <a:xfrm>
            <a:off x="233265" y="287731"/>
            <a:ext cx="118405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bí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Credentials.yml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chatbot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Facebook.</a:t>
            </a:r>
          </a:p>
          <a:p>
            <a:endParaRPr lang="en-US" sz="2800" dirty="0">
              <a:solidFill>
                <a:srgbClr val="40A5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EF7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896F-CD59-4E41-9360-6A12929B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71" y="2250630"/>
            <a:ext cx="10652109" cy="25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ABD3-D9F9-4252-AFCC-3FFEF1C5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D3B9D-58A7-40AC-950C-6F45E41D1AE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hlinkClick r:id="rId2" action="ppaction://hlinksldjump"/>
            <a:extLst>
              <a:ext uri="{FF2B5EF4-FFF2-40B4-BE49-F238E27FC236}">
                <a16:creationId xmlns:a16="http://schemas.microsoft.com/office/drawing/2014/main" id="{45F197D8-C140-4447-92DC-0FE37A66738D}"/>
              </a:ext>
            </a:extLst>
          </p:cNvPr>
          <p:cNvSpPr/>
          <p:nvPr/>
        </p:nvSpPr>
        <p:spPr>
          <a:xfrm>
            <a:off x="2979419" y="2184261"/>
            <a:ext cx="6022340" cy="698594"/>
          </a:xfrm>
          <a:prstGeom prst="roundRect">
            <a:avLst/>
          </a:prstGeom>
          <a:solidFill>
            <a:srgbClr val="238FC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</a:p>
        </p:txBody>
      </p:sp>
      <p:sp>
        <p:nvSpPr>
          <p:cNvPr id="11" name="Rectangle: Rounded Corners 10">
            <a:hlinkClick r:id="rId3" action="ppaction://hlinksldjump"/>
            <a:extLst>
              <a:ext uri="{FF2B5EF4-FFF2-40B4-BE49-F238E27FC236}">
                <a16:creationId xmlns:a16="http://schemas.microsoft.com/office/drawing/2014/main" id="{F6A29776-13F2-4776-B64C-7B998D8B875C}"/>
              </a:ext>
            </a:extLst>
          </p:cNvPr>
          <p:cNvSpPr/>
          <p:nvPr/>
        </p:nvSpPr>
        <p:spPr>
          <a:xfrm>
            <a:off x="2979419" y="3048169"/>
            <a:ext cx="6022341" cy="698594"/>
          </a:xfrm>
          <a:prstGeom prst="roundRect">
            <a:avLst/>
          </a:prstGeom>
          <a:solidFill>
            <a:srgbClr val="F0783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(NLP)</a:t>
            </a:r>
          </a:p>
        </p:txBody>
      </p:sp>
      <p:sp>
        <p:nvSpPr>
          <p:cNvPr id="12" name="Rectangle: Rounded Corners 11">
            <a:hlinkClick r:id="rId4" action="ppaction://hlinksldjump"/>
            <a:extLst>
              <a:ext uri="{FF2B5EF4-FFF2-40B4-BE49-F238E27FC236}">
                <a16:creationId xmlns:a16="http://schemas.microsoft.com/office/drawing/2014/main" id="{C2A137C2-2658-4D44-BB2D-B82F708425F6}"/>
              </a:ext>
            </a:extLst>
          </p:cNvPr>
          <p:cNvSpPr/>
          <p:nvPr/>
        </p:nvSpPr>
        <p:spPr>
          <a:xfrm>
            <a:off x="2979419" y="3912077"/>
            <a:ext cx="6022340" cy="698594"/>
          </a:xfrm>
          <a:prstGeom prst="roundRect">
            <a:avLst/>
          </a:prstGeom>
          <a:solidFill>
            <a:srgbClr val="40A55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</a:p>
        </p:txBody>
      </p:sp>
      <p:sp>
        <p:nvSpPr>
          <p:cNvPr id="19" name="Rectangle: Rounded Corners 18">
            <a:hlinkClick r:id="rId5" action="ppaction://hlinksldjump"/>
            <a:extLst>
              <a:ext uri="{FF2B5EF4-FFF2-40B4-BE49-F238E27FC236}">
                <a16:creationId xmlns:a16="http://schemas.microsoft.com/office/drawing/2014/main" id="{7D2A7FD8-489A-4A75-A558-013504649808}"/>
              </a:ext>
            </a:extLst>
          </p:cNvPr>
          <p:cNvSpPr/>
          <p:nvPr/>
        </p:nvSpPr>
        <p:spPr>
          <a:xfrm>
            <a:off x="2979419" y="4775985"/>
            <a:ext cx="6022339" cy="6985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</a:p>
        </p:txBody>
      </p:sp>
      <p:pic>
        <p:nvPicPr>
          <p:cNvPr id="20" name="Picture 4" descr="Contact Us - OneTwoPixel">
            <a:extLst>
              <a:ext uri="{FF2B5EF4-FFF2-40B4-BE49-F238E27FC236}">
                <a16:creationId xmlns:a16="http://schemas.microsoft.com/office/drawing/2014/main" id="{40EF625F-75DA-41F2-8358-8E354714F9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43" y="4434195"/>
            <a:ext cx="2205717" cy="220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17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E8F7C-FCAA-4351-9949-1BB5FCC5F1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1F9A16-0288-4A6F-9BF7-89D5218E11ED}"/>
              </a:ext>
            </a:extLst>
          </p:cNvPr>
          <p:cNvSpPr txBox="1"/>
          <p:nvPr/>
        </p:nvSpPr>
        <p:spPr>
          <a:xfrm>
            <a:off x="1190424" y="438397"/>
            <a:ext cx="4068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Internet</a:t>
            </a:r>
            <a:endParaRPr lang="es-UY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9F6A934-1127-4BCD-9BCA-6F1F752FC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" y="323610"/>
            <a:ext cx="737551" cy="737551"/>
          </a:xfrm>
          <a:prstGeom prst="rect">
            <a:avLst/>
          </a:prstGeom>
        </p:spPr>
      </p:pic>
      <p:pic>
        <p:nvPicPr>
          <p:cNvPr id="70" name="Picture 2" descr="rasa ngrok">
            <a:extLst>
              <a:ext uri="{FF2B5EF4-FFF2-40B4-BE49-F238E27FC236}">
                <a16:creationId xmlns:a16="http://schemas.microsoft.com/office/drawing/2014/main" id="{8ED2C5BF-F10A-441A-8E9C-C62624CD2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34" y="1346813"/>
            <a:ext cx="6796581" cy="382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BS ChatBot">
            <a:extLst>
              <a:ext uri="{FF2B5EF4-FFF2-40B4-BE49-F238E27FC236}">
                <a16:creationId xmlns:a16="http://schemas.microsoft.com/office/drawing/2014/main" id="{A51A961F-14EA-4B24-8B4C-4B434F1278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455" y="4396220"/>
            <a:ext cx="2393397" cy="246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89E5984C-2834-4C2E-B2C0-E1C58F23C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8" y="5929833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7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9D36-FDC1-4BA3-A4B5-71B956913CD7}"/>
              </a:ext>
            </a:extLst>
          </p:cNvPr>
          <p:cNvSpPr txBox="1"/>
          <p:nvPr/>
        </p:nvSpPr>
        <p:spPr>
          <a:xfrm>
            <a:off x="513237" y="287731"/>
            <a:ext cx="11479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chatbot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</a:t>
            </a:r>
          </a:p>
          <a:p>
            <a:endParaRPr lang="en-US" sz="2400" dirty="0">
              <a:solidFill>
                <a:srgbClr val="EF7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BE0C2-B177-4484-BAE1-CD7A738E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16" y="1437149"/>
            <a:ext cx="7484659" cy="48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4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9D36-FDC1-4BA3-A4B5-71B956913CD7}"/>
              </a:ext>
            </a:extLst>
          </p:cNvPr>
          <p:cNvSpPr txBox="1"/>
          <p:nvPr/>
        </p:nvSpPr>
        <p:spPr>
          <a:xfrm>
            <a:off x="391887" y="287731"/>
            <a:ext cx="11600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Rasa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localhost:5005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ghép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Facebook.</a:t>
            </a:r>
          </a:p>
          <a:p>
            <a:endParaRPr lang="en-US" sz="2400" dirty="0">
              <a:solidFill>
                <a:srgbClr val="EF7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08B33-90C3-47EF-B5C4-28CE030B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5" y="2165196"/>
            <a:ext cx="10550545" cy="28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3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9D36-FDC1-4BA3-A4B5-71B956913CD7}"/>
              </a:ext>
            </a:extLst>
          </p:cNvPr>
          <p:cNvSpPr txBox="1"/>
          <p:nvPr/>
        </p:nvSpPr>
        <p:spPr>
          <a:xfrm>
            <a:off x="391887" y="287731"/>
            <a:ext cx="11600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ngrok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ngrok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 5005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cổng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5005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internet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Facebook.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E3E3F-7530-408C-AD1C-D7392248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90" y="2279216"/>
            <a:ext cx="10336067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86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A689-1870-4CC9-AAF1-3DF9B05E03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9D36-FDC1-4BA3-A4B5-71B956913CD7}"/>
              </a:ext>
            </a:extLst>
          </p:cNvPr>
          <p:cNvSpPr txBox="1"/>
          <p:nvPr/>
        </p:nvSpPr>
        <p:spPr>
          <a:xfrm>
            <a:off x="360218" y="407804"/>
            <a:ext cx="11632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URL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Facebook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ghép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1995A-F044-4CEA-98AB-04283F06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59" y="1609014"/>
            <a:ext cx="10250330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52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7">
            <a:hlinkClick r:id="rId4" action="ppaction://hlinksldjump"/>
            <a:extLst>
              <a:ext uri="{FF2B5EF4-FFF2-40B4-BE49-F238E27FC236}">
                <a16:creationId xmlns:a16="http://schemas.microsoft.com/office/drawing/2014/main" id="{2BF4B547-FDF0-45DB-9421-E0A00684C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58" y="279400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672C-4EAA-452B-AE2A-094B1DB390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A3A700-9598-4D36-8E87-0679CB37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18" y="389070"/>
            <a:ext cx="5885207" cy="5912915"/>
          </a:xfrm>
          <a:prstGeom prst="rect">
            <a:avLst/>
          </a:prstGeom>
        </p:spPr>
      </p:pic>
      <p:pic>
        <p:nvPicPr>
          <p:cNvPr id="10" name="Picture 9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49A04D3A-6453-4F5F-8BB8-68B3443B18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91" y="2680086"/>
            <a:ext cx="2279893" cy="1709920"/>
          </a:xfrm>
          <a:prstGeom prst="rect">
            <a:avLst/>
          </a:prstGeom>
          <a:noFill/>
          <a:effectLst>
            <a:outerShdw blurRad="4064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F825CB8D-5D44-427B-B52D-8EF87C414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8" y="5929833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40274-066B-4A2F-9B5E-EE10E97F5E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35658C-1204-4C8D-B0FB-16FD810F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26" y="870004"/>
            <a:ext cx="6198777" cy="6108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Chatbot</a:t>
            </a:r>
            <a:b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5A1FBB-1F58-4B77-972C-F977DC41C27B}"/>
              </a:ext>
            </a:extLst>
          </p:cNvPr>
          <p:cNvSpPr txBox="1"/>
          <p:nvPr/>
        </p:nvSpPr>
        <p:spPr>
          <a:xfrm>
            <a:off x="7762470" y="3695878"/>
            <a:ext cx="1222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solidFill>
                <a:srgbClr val="A6A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C3BE0B-7B02-47B3-9AC1-CFBB864C6A25}"/>
              </a:ext>
            </a:extLst>
          </p:cNvPr>
          <p:cNvGrpSpPr/>
          <p:nvPr/>
        </p:nvGrpSpPr>
        <p:grpSpPr>
          <a:xfrm>
            <a:off x="7655540" y="1957624"/>
            <a:ext cx="1591229" cy="1669296"/>
            <a:chOff x="6381342" y="2182683"/>
            <a:chExt cx="1805441" cy="1894017"/>
          </a:xfrm>
        </p:grpSpPr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DFC384A8-38FC-45CB-A30F-E286F87B8D35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B7717D-6F2C-4C1E-981A-C769E98BF988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73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11FF78-E677-4CE0-AF63-5DF2ACA31A65}"/>
                </a:ext>
              </a:extLst>
            </p:cNvPr>
            <p:cNvSpPr txBox="1"/>
            <p:nvPr/>
          </p:nvSpPr>
          <p:spPr>
            <a:xfrm>
              <a:off x="6836846" y="2234090"/>
              <a:ext cx="894432" cy="1152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79DF03-0EB1-4349-9DCB-A3DB110320F9}"/>
              </a:ext>
            </a:extLst>
          </p:cNvPr>
          <p:cNvGrpSpPr/>
          <p:nvPr/>
        </p:nvGrpSpPr>
        <p:grpSpPr>
          <a:xfrm>
            <a:off x="5158663" y="1957624"/>
            <a:ext cx="1591229" cy="1669296"/>
            <a:chOff x="3884465" y="2182683"/>
            <a:chExt cx="1805441" cy="1894017"/>
          </a:xfrm>
        </p:grpSpPr>
        <p:sp>
          <p:nvSpPr>
            <p:cNvPr id="69" name="Rectangle: Top Corners Rounded 68">
              <a:extLst>
                <a:ext uri="{FF2B5EF4-FFF2-40B4-BE49-F238E27FC236}">
                  <a16:creationId xmlns:a16="http://schemas.microsoft.com/office/drawing/2014/main" id="{48AC0574-F326-46C6-B39C-8AE411060DC2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DF033DB-A70E-4AAE-B6AF-3464C5973BE8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73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AABEE22-25B8-4F51-89A5-7ACEA34D8117}"/>
                </a:ext>
              </a:extLst>
            </p:cNvPr>
            <p:cNvSpPr txBox="1"/>
            <p:nvPr/>
          </p:nvSpPr>
          <p:spPr>
            <a:xfrm>
              <a:off x="4339969" y="2203169"/>
              <a:ext cx="894432" cy="1152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DFDA33-60E6-4527-9927-63837EF40C8B}"/>
              </a:ext>
            </a:extLst>
          </p:cNvPr>
          <p:cNvGrpSpPr/>
          <p:nvPr/>
        </p:nvGrpSpPr>
        <p:grpSpPr>
          <a:xfrm>
            <a:off x="2661786" y="1957624"/>
            <a:ext cx="1591229" cy="1669296"/>
            <a:chOff x="1387588" y="2182683"/>
            <a:chExt cx="1805441" cy="1894017"/>
          </a:xfrm>
        </p:grpSpPr>
        <p:sp>
          <p:nvSpPr>
            <p:cNvPr id="73" name="Rectangle: Top Corners Rounded 72">
              <a:extLst>
                <a:ext uri="{FF2B5EF4-FFF2-40B4-BE49-F238E27FC236}">
                  <a16:creationId xmlns:a16="http://schemas.microsoft.com/office/drawing/2014/main" id="{24E63EB9-04EB-4470-858A-4764FA6A1F20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89D256E-F9D7-43A3-B2B8-29AC77AF6197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733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9950B35-CF2C-4EC1-80E1-2FA6CAA139C6}"/>
                </a:ext>
              </a:extLst>
            </p:cNvPr>
            <p:cNvSpPr txBox="1"/>
            <p:nvPr/>
          </p:nvSpPr>
          <p:spPr>
            <a:xfrm>
              <a:off x="1843092" y="2234092"/>
              <a:ext cx="894432" cy="1152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23825B4-EF62-4E02-B938-5D3D10F7567F}"/>
              </a:ext>
            </a:extLst>
          </p:cNvPr>
          <p:cNvSpPr/>
          <p:nvPr/>
        </p:nvSpPr>
        <p:spPr>
          <a:xfrm flipV="1">
            <a:off x="2757064" y="3053206"/>
            <a:ext cx="1402744" cy="2672247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821E6B1-3649-4690-9FB0-5DB2011E848A}"/>
              </a:ext>
            </a:extLst>
          </p:cNvPr>
          <p:cNvSpPr/>
          <p:nvPr/>
        </p:nvSpPr>
        <p:spPr>
          <a:xfrm flipV="1">
            <a:off x="5249372" y="3053203"/>
            <a:ext cx="1402744" cy="2672247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BD1E31E-AAD4-47E0-8869-85B4060EB885}"/>
              </a:ext>
            </a:extLst>
          </p:cNvPr>
          <p:cNvSpPr/>
          <p:nvPr/>
        </p:nvSpPr>
        <p:spPr>
          <a:xfrm flipV="1">
            <a:off x="7748748" y="3053205"/>
            <a:ext cx="1402745" cy="2672247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F7C476-A497-4CFE-BA3C-802A78FDDCBC}"/>
              </a:ext>
            </a:extLst>
          </p:cNvPr>
          <p:cNvGrpSpPr/>
          <p:nvPr/>
        </p:nvGrpSpPr>
        <p:grpSpPr>
          <a:xfrm>
            <a:off x="2763047" y="3421011"/>
            <a:ext cx="1402744" cy="923330"/>
            <a:chOff x="1488849" y="3837442"/>
            <a:chExt cx="1591582" cy="104762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420BB4-00DE-4B32-AC74-6977E275FB5C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1047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Chương trình máy tính</a:t>
              </a:r>
              <a:endParaRPr lang="en-US" b="1" dirty="0">
                <a:solidFill>
                  <a:srgbClr val="FF596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8BD99F-01A9-45A3-B164-04552CC1DD45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34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168DBE9-6634-4C3E-A53B-56F55D503889}"/>
              </a:ext>
            </a:extLst>
          </p:cNvPr>
          <p:cNvGrpSpPr/>
          <p:nvPr/>
        </p:nvGrpSpPr>
        <p:grpSpPr>
          <a:xfrm>
            <a:off x="5251872" y="3421011"/>
            <a:ext cx="1402744" cy="923330"/>
            <a:chOff x="3977674" y="3837442"/>
            <a:chExt cx="1591582" cy="1047629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F5C10E2-2CDA-41D1-A577-321BAFB2BEC6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1047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Tương</a:t>
              </a:r>
              <a:r>
                <a:rPr lang="en-US" b="1" dirty="0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tác</a:t>
              </a:r>
              <a:r>
                <a:rPr lang="en-US" b="1" dirty="0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b="1" dirty="0" err="1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giải</a:t>
              </a:r>
              <a:r>
                <a:rPr lang="en-US" b="1" dirty="0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đáp</a:t>
              </a:r>
              <a:r>
                <a:rPr lang="en-US" b="1" dirty="0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thắc</a:t>
              </a:r>
              <a:r>
                <a:rPr lang="en-US" b="1" dirty="0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rgbClr val="52CB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mắc</a:t>
              </a:r>
              <a:endParaRPr lang="en-US" b="1" dirty="0">
                <a:solidFill>
                  <a:srgbClr val="52CBB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AE0D69-E3DA-471D-BB33-E8329222D2C5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34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3D866C-D1B0-42BA-A337-328E2156E0F6}"/>
              </a:ext>
            </a:extLst>
          </p:cNvPr>
          <p:cNvGrpSpPr/>
          <p:nvPr/>
        </p:nvGrpSpPr>
        <p:grpSpPr>
          <a:xfrm>
            <a:off x="7748748" y="3388146"/>
            <a:ext cx="1416465" cy="646331"/>
            <a:chOff x="6488272" y="3837442"/>
            <a:chExt cx="1591582" cy="73334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D1423FC-4D6B-475E-B589-6FFD350897E7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73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EC63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Hoạt động độc lập</a:t>
              </a:r>
              <a:endParaRPr lang="en-US" b="1" dirty="0">
                <a:solidFill>
                  <a:srgbClr val="FEC63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DDB7326-9543-4DEB-87AF-34B51662535B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34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B2CE879B-0C50-4198-93DA-BB0CFCEA7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29" y="4576817"/>
            <a:ext cx="788241" cy="78823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D9883DF-72C6-4323-B652-EA3E3B64A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17" y="4577320"/>
            <a:ext cx="791329" cy="79132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7AE877C0-14B4-4132-91C2-631676F15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44" y="4578375"/>
            <a:ext cx="799811" cy="79980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AC6437D-EC4B-41CF-8B39-DE121A259E00}"/>
              </a:ext>
            </a:extLst>
          </p:cNvPr>
          <p:cNvSpPr txBox="1"/>
          <p:nvPr/>
        </p:nvSpPr>
        <p:spPr>
          <a:xfrm>
            <a:off x="651559" y="1014780"/>
            <a:ext cx="414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38F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b="1" dirty="0">
                <a:solidFill>
                  <a:srgbClr val="238F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Khái niệm</a:t>
            </a:r>
            <a:endParaRPr lang="es-UY" sz="3200" b="1" dirty="0">
              <a:solidFill>
                <a:srgbClr val="238F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E683E4F7-048B-4C34-8468-3E23E1552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1" y="860939"/>
            <a:ext cx="750705" cy="750705"/>
          </a:xfrm>
          <a:prstGeom prst="rect">
            <a:avLst/>
          </a:prstGeom>
        </p:spPr>
      </p:pic>
      <p:pic>
        <p:nvPicPr>
          <p:cNvPr id="93" name="Picture 92" descr="Chatbot | Telia ACE">
            <a:extLst>
              <a:ext uri="{FF2B5EF4-FFF2-40B4-BE49-F238E27FC236}">
                <a16:creationId xmlns:a16="http://schemas.microsoft.com/office/drawing/2014/main" id="{625E7832-EEA6-4074-B34D-97EAD86DAB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370" y="4591062"/>
            <a:ext cx="1959204" cy="19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hlinkClick r:id="rId7" action="ppaction://hlinksldjump"/>
            <a:extLst>
              <a:ext uri="{FF2B5EF4-FFF2-40B4-BE49-F238E27FC236}">
                <a16:creationId xmlns:a16="http://schemas.microsoft.com/office/drawing/2014/main" id="{309D7426-6BCA-40CC-80D1-A61EAB55D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4" y="5987996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DE85B-26E7-405A-8764-756746B87D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pic>
        <p:nvPicPr>
          <p:cNvPr id="6" name="Picture 5" descr="Chatbot | Telia ACE">
            <a:extLst>
              <a:ext uri="{FF2B5EF4-FFF2-40B4-BE49-F238E27FC236}">
                <a16:creationId xmlns:a16="http://schemas.microsoft.com/office/drawing/2014/main" id="{7CB3D51E-1A68-40D6-9103-83452E4141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370" y="4591062"/>
            <a:ext cx="1959204" cy="19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6D073-45C2-484E-9A94-F22C3BB2C2EB}"/>
              </a:ext>
            </a:extLst>
          </p:cNvPr>
          <p:cNvSpPr txBox="1"/>
          <p:nvPr/>
        </p:nvSpPr>
        <p:spPr>
          <a:xfrm>
            <a:off x="1472696" y="319519"/>
            <a:ext cx="6160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238F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Lịch sử ra đời</a:t>
            </a:r>
            <a:endParaRPr lang="es-UY" sz="3200" b="1" dirty="0">
              <a:solidFill>
                <a:srgbClr val="238F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6F995-E29A-453F-9E9E-4211BD94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42" y="247780"/>
            <a:ext cx="634482" cy="63448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7257F66-93DA-4556-8609-1F2C597F6351}"/>
              </a:ext>
            </a:extLst>
          </p:cNvPr>
          <p:cNvGrpSpPr/>
          <p:nvPr/>
        </p:nvGrpSpPr>
        <p:grpSpPr>
          <a:xfrm>
            <a:off x="1090266" y="4837342"/>
            <a:ext cx="2289049" cy="733322"/>
            <a:chOff x="1514240" y="4816886"/>
            <a:chExt cx="2289049" cy="73332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FC032D-9163-4664-99B3-09D61D325CA7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ELIZA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DD999F-DB1A-40E2-82E8-A769292432E1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Chương trình trò chuyện đầu tiên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967AE33-2161-4040-AFD7-1CBAFC5C8AB1}"/>
              </a:ext>
            </a:extLst>
          </p:cNvPr>
          <p:cNvCxnSpPr>
            <a:cxnSpLocks/>
          </p:cNvCxnSpPr>
          <p:nvPr/>
        </p:nvCxnSpPr>
        <p:spPr>
          <a:xfrm>
            <a:off x="2728176" y="3799621"/>
            <a:ext cx="1966913" cy="0"/>
          </a:xfrm>
          <a:prstGeom prst="line">
            <a:avLst/>
          </a:prstGeom>
          <a:noFill/>
          <a:ln w="28575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EA8F36-1FD2-4DEF-AAB0-E29BE98E753B}"/>
              </a:ext>
            </a:extLst>
          </p:cNvPr>
          <p:cNvGrpSpPr/>
          <p:nvPr/>
        </p:nvGrpSpPr>
        <p:grpSpPr>
          <a:xfrm>
            <a:off x="2517082" y="3694074"/>
            <a:ext cx="211094" cy="211094"/>
            <a:chOff x="1677812" y="4248152"/>
            <a:chExt cx="211094" cy="21109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3C11101-BF3A-403A-B697-DF837D988609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B48C0B-E808-4447-BCF2-49587D86414E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5DC912F-A204-4517-A3A6-03B3EC5FE0C2}"/>
              </a:ext>
            </a:extLst>
          </p:cNvPr>
          <p:cNvCxnSpPr>
            <a:cxnSpLocks/>
          </p:cNvCxnSpPr>
          <p:nvPr/>
        </p:nvCxnSpPr>
        <p:spPr>
          <a:xfrm>
            <a:off x="4875895" y="3799621"/>
            <a:ext cx="1966913" cy="0"/>
          </a:xfrm>
          <a:prstGeom prst="line">
            <a:avLst/>
          </a:prstGeom>
          <a:noFill/>
          <a:ln w="28575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597CC07-1941-49AA-A0C7-6824F5106B51}"/>
              </a:ext>
            </a:extLst>
          </p:cNvPr>
          <p:cNvGrpSpPr/>
          <p:nvPr/>
        </p:nvGrpSpPr>
        <p:grpSpPr>
          <a:xfrm>
            <a:off x="4695089" y="3694074"/>
            <a:ext cx="211094" cy="211094"/>
            <a:chOff x="3855819" y="4248152"/>
            <a:chExt cx="211094" cy="211094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CAB53B-0A33-4FCA-8A8E-63AE0A72D520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D0CAF61-C14C-4592-9C77-3CB8358A3FE0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21996D5-3163-4ACF-B4A5-B5F41C8F86F9}"/>
              </a:ext>
            </a:extLst>
          </p:cNvPr>
          <p:cNvGrpSpPr/>
          <p:nvPr/>
        </p:nvGrpSpPr>
        <p:grpSpPr>
          <a:xfrm>
            <a:off x="6812520" y="3694074"/>
            <a:ext cx="211094" cy="211094"/>
            <a:chOff x="5973250" y="4248152"/>
            <a:chExt cx="211094" cy="211094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6095684-0A0B-43FF-BAE6-DC838E59F89F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BC7037B-B7A5-4926-9182-D34AD4C73E5D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0E27E5B-CAED-450A-AE39-FEA821B5AA48}"/>
              </a:ext>
            </a:extLst>
          </p:cNvPr>
          <p:cNvGrpSpPr/>
          <p:nvPr/>
        </p:nvGrpSpPr>
        <p:grpSpPr>
          <a:xfrm>
            <a:off x="1472696" y="4318524"/>
            <a:ext cx="2289049" cy="794877"/>
            <a:chOff x="1514240" y="4816886"/>
            <a:chExt cx="2289049" cy="79487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471F3FD-EDC6-4186-9480-56B2DCE9D28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w Cen MT" panose="020B0602020104020603" pitchFamily="34" charset="0"/>
                </a:rPr>
                <a:t>ELIZA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53D599F-EADA-44D6-9592-D475810E529C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Chương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trò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chuyện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tiên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3D371FDD-7160-4F09-9752-E56949B3A934}"/>
              </a:ext>
            </a:extLst>
          </p:cNvPr>
          <p:cNvSpPr txBox="1"/>
          <p:nvPr/>
        </p:nvSpPr>
        <p:spPr>
          <a:xfrm>
            <a:off x="1371758" y="388552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>
                <a:solidFill>
                  <a:srgbClr val="FF5969"/>
                </a:solidFill>
                <a:latin typeface="Tw Cen MT" panose="020B0602020104020603" pitchFamily="34" charset="0"/>
              </a:rPr>
              <a:t>1966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A25B692-F312-470B-8532-D19DA4CD10BD}"/>
              </a:ext>
            </a:extLst>
          </p:cNvPr>
          <p:cNvGrpSpPr/>
          <p:nvPr/>
        </p:nvGrpSpPr>
        <p:grpSpPr>
          <a:xfrm>
            <a:off x="3661606" y="4318524"/>
            <a:ext cx="2289049" cy="794877"/>
            <a:chOff x="1514240" y="4816886"/>
            <a:chExt cx="2289049" cy="794877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9A9D052-FE8B-4D68-9316-8E5335B01D57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Tw Cen MT" panose="020B0602020104020603" pitchFamily="34" charset="0"/>
                </a:rPr>
                <a:t>JABBERWACKY</a:t>
              </a:r>
              <a:endPara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2F2CAA8-D56B-4535-B564-005A1C05A33A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Chatbot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giọng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nói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tiên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0A4E31B7-845C-463B-A48A-45FBD494F848}"/>
              </a:ext>
            </a:extLst>
          </p:cNvPr>
          <p:cNvSpPr txBox="1"/>
          <p:nvPr/>
        </p:nvSpPr>
        <p:spPr>
          <a:xfrm>
            <a:off x="3661606" y="388552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>
                <a:solidFill>
                  <a:srgbClr val="52CBBE"/>
                </a:solidFill>
                <a:latin typeface="Tw Cen MT" panose="020B0602020104020603" pitchFamily="34" charset="0"/>
              </a:rPr>
              <a:t>1988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AD5E11B-84C3-46C9-8702-0F26CE3999A9}"/>
              </a:ext>
            </a:extLst>
          </p:cNvPr>
          <p:cNvGrpSpPr/>
          <p:nvPr/>
        </p:nvGrpSpPr>
        <p:grpSpPr>
          <a:xfrm>
            <a:off x="5790745" y="4318524"/>
            <a:ext cx="2289049" cy="794877"/>
            <a:chOff x="1514240" y="4816886"/>
            <a:chExt cx="2289049" cy="79487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8E34D65-8433-4B48-B2FE-9DE936D2D482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w Cen MT" panose="020B0602020104020603" pitchFamily="34" charset="0"/>
                </a:rPr>
                <a:t>TRỢ LÝ ẢO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E2D286A-2E4C-4CB6-8FE9-13F89E4D247A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Sự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xuất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trợ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ảo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tiên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(Siri).</a:t>
              </a:r>
              <a:r>
                <a:rPr lang="vi-VN" sz="14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8A475642-0C5D-44FA-826B-72C1C7B6823D}"/>
              </a:ext>
            </a:extLst>
          </p:cNvPr>
          <p:cNvSpPr txBox="1"/>
          <p:nvPr/>
        </p:nvSpPr>
        <p:spPr>
          <a:xfrm>
            <a:off x="5790745" y="388552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>
                <a:solidFill>
                  <a:srgbClr val="FEC630"/>
                </a:solidFill>
                <a:latin typeface="Tw Cen MT" panose="020B0602020104020603" pitchFamily="34" charset="0"/>
              </a:rPr>
              <a:t>2010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B11F8C1-836A-4675-BC74-58C68FEDD114}"/>
              </a:ext>
            </a:extLst>
          </p:cNvPr>
          <p:cNvGrpSpPr/>
          <p:nvPr/>
        </p:nvGrpSpPr>
        <p:grpSpPr>
          <a:xfrm>
            <a:off x="1979380" y="1932282"/>
            <a:ext cx="1275682" cy="1275682"/>
            <a:chOff x="3063120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4C8397D3-34F2-495B-BEEB-5CF0D8CE7807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B88D37B-486C-49CA-B018-73C1AEBBB0C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ysClr val="window" lastClr="FFFFFF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3CADC94A-7B68-4EE1-97A5-647C4B748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86697" y="2066644"/>
              <a:ext cx="627390" cy="627390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2972EAF-40A9-4304-89CD-B81E8D5B25D1}"/>
              </a:ext>
            </a:extLst>
          </p:cNvPr>
          <p:cNvGrpSpPr/>
          <p:nvPr/>
        </p:nvGrpSpPr>
        <p:grpSpPr>
          <a:xfrm>
            <a:off x="4158700" y="1932282"/>
            <a:ext cx="1275682" cy="1275682"/>
            <a:chOff x="5242440" y="1755914"/>
            <a:chExt cx="1275682" cy="1275682"/>
          </a:xfrm>
        </p:grpSpPr>
        <p:sp>
          <p:nvSpPr>
            <p:cNvPr id="132" name="Teardrop 131">
              <a:extLst>
                <a:ext uri="{FF2B5EF4-FFF2-40B4-BE49-F238E27FC236}">
                  <a16:creationId xmlns:a16="http://schemas.microsoft.com/office/drawing/2014/main" id="{69A2FFE6-D623-4EEF-93CC-9CB0D618DAA0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760B012-11E3-4820-B90A-359405F8426E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ysClr val="window" lastClr="FFFFFF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1E1BE54-EEE2-4A7C-8C19-4CA8222F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5682" y="2061164"/>
              <a:ext cx="659144" cy="65914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2699461-F19C-4AD9-93D2-F5538C17102B}"/>
              </a:ext>
            </a:extLst>
          </p:cNvPr>
          <p:cNvGrpSpPr/>
          <p:nvPr/>
        </p:nvGrpSpPr>
        <p:grpSpPr>
          <a:xfrm>
            <a:off x="6269441" y="1932282"/>
            <a:ext cx="1275682" cy="1275682"/>
            <a:chOff x="7353181" y="1755914"/>
            <a:chExt cx="1275682" cy="1275682"/>
          </a:xfrm>
        </p:grpSpPr>
        <p:sp>
          <p:nvSpPr>
            <p:cNvPr id="136" name="Teardrop 135">
              <a:extLst>
                <a:ext uri="{FF2B5EF4-FFF2-40B4-BE49-F238E27FC236}">
                  <a16:creationId xmlns:a16="http://schemas.microsoft.com/office/drawing/2014/main" id="{B02B32F3-3577-4229-81CB-9E16547B7CE4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B5490D5-1F0A-4A31-BC50-6C30834C6BF9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ysClr val="window" lastClr="FFFFFF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7ADFD51-99FF-4E56-810E-26DC6F10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48667" y="2048456"/>
              <a:ext cx="684560" cy="684560"/>
            </a:xfrm>
            <a:prstGeom prst="rect">
              <a:avLst/>
            </a:prstGeom>
          </p:spPr>
        </p:pic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6F28A7C-6252-4845-AE5F-BBF8D80601EF}"/>
              </a:ext>
            </a:extLst>
          </p:cNvPr>
          <p:cNvCxnSpPr>
            <a:cxnSpLocks/>
          </p:cNvCxnSpPr>
          <p:nvPr/>
        </p:nvCxnSpPr>
        <p:spPr>
          <a:xfrm>
            <a:off x="7029360" y="3799621"/>
            <a:ext cx="1966913" cy="0"/>
          </a:xfrm>
          <a:prstGeom prst="line">
            <a:avLst/>
          </a:prstGeom>
          <a:noFill/>
          <a:ln w="28575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99C88A0-2F92-4EB9-9401-67A06E0F3FC1}"/>
              </a:ext>
            </a:extLst>
          </p:cNvPr>
          <p:cNvGrpSpPr/>
          <p:nvPr/>
        </p:nvGrpSpPr>
        <p:grpSpPr>
          <a:xfrm>
            <a:off x="8965985" y="3694074"/>
            <a:ext cx="211094" cy="211094"/>
            <a:chOff x="5973250" y="4248152"/>
            <a:chExt cx="211094" cy="211094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C11A4DF-A5F9-4348-8735-4367943DC2A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4B913EC-DCF0-41A4-A923-9DBEC2DAAFA6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00B050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042C5DF-75ED-40EC-803B-4B77813B10FB}"/>
              </a:ext>
            </a:extLst>
          </p:cNvPr>
          <p:cNvGrpSpPr/>
          <p:nvPr/>
        </p:nvGrpSpPr>
        <p:grpSpPr>
          <a:xfrm>
            <a:off x="7944210" y="4318524"/>
            <a:ext cx="2384242" cy="794877"/>
            <a:chOff x="1514240" y="4816886"/>
            <a:chExt cx="2384242" cy="794877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3C7E4A4-5037-46D6-BCEE-51D62C42E0F2}"/>
                </a:ext>
              </a:extLst>
            </p:cNvPr>
            <p:cNvSpPr txBox="1"/>
            <p:nvPr/>
          </p:nvSpPr>
          <p:spPr>
            <a:xfrm>
              <a:off x="1514240" y="4816886"/>
              <a:ext cx="2384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Tw Cen MT" panose="020B0602020104020603" pitchFamily="34" charset="0"/>
                </a:rPr>
                <a:t>CHATBOT MESSENGER</a:t>
              </a:r>
              <a:endPara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6C89AF7-1271-4C2C-B7C8-FAD52DAC0AFC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Sự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bùng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nổ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Chatbot.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BFE559EE-3FEF-42FF-B17E-AB97EA4028E2}"/>
              </a:ext>
            </a:extLst>
          </p:cNvPr>
          <p:cNvSpPr txBox="1"/>
          <p:nvPr/>
        </p:nvSpPr>
        <p:spPr>
          <a:xfrm>
            <a:off x="7944210" y="388552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dirty="0">
                <a:solidFill>
                  <a:srgbClr val="00B050"/>
                </a:solidFill>
                <a:latin typeface="Tw Cen MT" panose="020B0602020104020603" pitchFamily="34" charset="0"/>
              </a:rPr>
              <a:t>2016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781BD14-0C5D-4192-876F-329A95130BA0}"/>
              </a:ext>
            </a:extLst>
          </p:cNvPr>
          <p:cNvGrpSpPr/>
          <p:nvPr/>
        </p:nvGrpSpPr>
        <p:grpSpPr>
          <a:xfrm>
            <a:off x="8422906" y="1932282"/>
            <a:ext cx="1275682" cy="1275682"/>
            <a:chOff x="7353181" y="1755914"/>
            <a:chExt cx="1275682" cy="1275682"/>
          </a:xfrm>
        </p:grpSpPr>
        <p:sp>
          <p:nvSpPr>
            <p:cNvPr id="148" name="Teardrop 147">
              <a:extLst>
                <a:ext uri="{FF2B5EF4-FFF2-40B4-BE49-F238E27FC236}">
                  <a16:creationId xmlns:a16="http://schemas.microsoft.com/office/drawing/2014/main" id="{0F64C792-E2A8-4A2B-A52F-D33F0D1F1027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00B050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CAE58B2-6C41-4217-82E8-91E01407E103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ysClr val="window" lastClr="FFFFFF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8EF4024-FCE1-4C99-B207-6603685E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48667" y="2048456"/>
              <a:ext cx="684560" cy="684560"/>
            </a:xfrm>
            <a:prstGeom prst="rect">
              <a:avLst/>
            </a:prstGeom>
          </p:spPr>
        </p:pic>
      </p:grpSp>
      <p:pic>
        <p:nvPicPr>
          <p:cNvPr id="56" name="Picture 55">
            <a:hlinkClick r:id="rId5" action="ppaction://hlinksldjump"/>
            <a:extLst>
              <a:ext uri="{FF2B5EF4-FFF2-40B4-BE49-F238E27FC236}">
                <a16:creationId xmlns:a16="http://schemas.microsoft.com/office/drawing/2014/main" id="{AEFBA39F-48C2-4C60-83A8-D7D7E18FF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8" y="5929833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7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5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25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75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2" grpId="0"/>
      <p:bldP spid="126" grpId="0"/>
      <p:bldP spid="1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55868-44B0-4716-ABCA-D38CC136B8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70529-EB53-4976-99EE-D73FD9C3C776}"/>
              </a:ext>
            </a:extLst>
          </p:cNvPr>
          <p:cNvSpPr txBox="1"/>
          <p:nvPr/>
        </p:nvSpPr>
        <p:spPr>
          <a:xfrm>
            <a:off x="-341994" y="438299"/>
            <a:ext cx="591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rgbClr val="238F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Cấu tạ</a:t>
            </a:r>
            <a:r>
              <a:rPr lang="en-US" sz="3200" b="1" dirty="0">
                <a:solidFill>
                  <a:srgbClr val="238F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s-UY" sz="3200" b="1" dirty="0">
              <a:solidFill>
                <a:srgbClr val="238F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1B3B4-D7FD-4EDB-AF59-9461DB2A9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1" y="190231"/>
            <a:ext cx="918133" cy="91813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92A44E8-44C0-4C29-8D26-303391E2DBEB}"/>
              </a:ext>
            </a:extLst>
          </p:cNvPr>
          <p:cNvGrpSpPr/>
          <p:nvPr/>
        </p:nvGrpSpPr>
        <p:grpSpPr>
          <a:xfrm>
            <a:off x="1473200" y="4180131"/>
            <a:ext cx="2561378" cy="1390243"/>
            <a:chOff x="856039" y="4445001"/>
            <a:chExt cx="2561378" cy="139024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3AD896-213A-4996-815B-A6F11596BC55}"/>
                </a:ext>
              </a:extLst>
            </p:cNvPr>
            <p:cNvSpPr txBox="1"/>
            <p:nvPr/>
          </p:nvSpPr>
          <p:spPr>
            <a:xfrm>
              <a:off x="856039" y="4445001"/>
              <a:ext cx="256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CƠ SỞ DỮ LIỆU</a:t>
              </a:r>
              <a:endParaRPr lang="en-US" sz="2400" b="1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511F78-8695-487D-90B3-7800D125549B}"/>
                </a:ext>
              </a:extLst>
            </p:cNvPr>
            <p:cNvSpPr txBox="1"/>
            <p:nvPr/>
          </p:nvSpPr>
          <p:spPr>
            <a:xfrm>
              <a:off x="97971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mẫu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thông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tin,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kịch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B0CB66-2353-40D1-9DD2-C1C51656CC02}"/>
              </a:ext>
            </a:extLst>
          </p:cNvPr>
          <p:cNvGrpSpPr/>
          <p:nvPr/>
        </p:nvGrpSpPr>
        <p:grpSpPr>
          <a:xfrm>
            <a:off x="4287200" y="4180131"/>
            <a:ext cx="3355758" cy="1390243"/>
            <a:chOff x="3213232" y="4445001"/>
            <a:chExt cx="3187082" cy="13902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B655D4-4CA4-4F8A-85DA-0872C2FF4086}"/>
                </a:ext>
              </a:extLst>
            </p:cNvPr>
            <p:cNvSpPr txBox="1"/>
            <p:nvPr/>
          </p:nvSpPr>
          <p:spPr>
            <a:xfrm>
              <a:off x="3213232" y="4445001"/>
              <a:ext cx="3187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TẦNG ỨNG DỤNG</a:t>
              </a:r>
              <a:endParaRPr lang="en-US" sz="24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B6D260-32D3-4AC1-B6AE-D5FCCDB19214}"/>
                </a:ext>
              </a:extLst>
            </p:cNvPr>
            <p:cNvSpPr txBox="1"/>
            <p:nvPr/>
          </p:nvSpPr>
          <p:spPr>
            <a:xfrm>
              <a:off x="3213232" y="5127358"/>
              <a:ext cx="31870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Trao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đổi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giữa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máy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nguồn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máy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đích</a:t>
              </a:r>
              <a:endParaRPr lang="en-US" sz="2000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603EBD0-88B8-4717-8AFC-22866A17A75C}"/>
              </a:ext>
            </a:extLst>
          </p:cNvPr>
          <p:cNvGrpSpPr/>
          <p:nvPr/>
        </p:nvGrpSpPr>
        <p:grpSpPr>
          <a:xfrm>
            <a:off x="7778903" y="4180131"/>
            <a:ext cx="2336800" cy="1390243"/>
            <a:chOff x="6279854" y="4445001"/>
            <a:chExt cx="2336800" cy="13902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788CA2-BAF5-41BB-87D5-C07A7EEAB2BA}"/>
                </a:ext>
              </a:extLst>
            </p:cNvPr>
            <p:cNvSpPr txBox="1"/>
            <p:nvPr/>
          </p:nvSpPr>
          <p:spPr>
            <a:xfrm>
              <a:off x="6279854" y="4445001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GIAO DIỆN</a:t>
              </a:r>
              <a:endParaRPr lang="en-US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901D57-9E8C-4E7D-BB1C-F0A167ABB1DE}"/>
                </a:ext>
              </a:extLst>
            </p:cNvPr>
            <p:cNvSpPr txBox="1"/>
            <p:nvPr/>
          </p:nvSpPr>
          <p:spPr>
            <a:xfrm>
              <a:off x="6279854" y="5127358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Giao </a:t>
              </a:r>
              <a:r>
                <a:rPr lang="en-US" sz="2000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diện</a:t>
              </a:r>
              <a:r>
                <a:rPr lang="en-US" sz="2000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hiển</a:t>
              </a:r>
              <a:r>
                <a:rPr lang="en-US" sz="2000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thị</a:t>
              </a:r>
              <a:r>
                <a:rPr lang="en-US" sz="2000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2000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r>
                <a:rPr lang="en-US" sz="2000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endParaRPr lang="en-US" sz="2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B711AEC-0082-4CC6-8851-588A99D3CC6F}"/>
              </a:ext>
            </a:extLst>
          </p:cNvPr>
          <p:cNvGrpSpPr/>
          <p:nvPr/>
        </p:nvGrpSpPr>
        <p:grpSpPr>
          <a:xfrm>
            <a:off x="4970886" y="2088693"/>
            <a:ext cx="1802532" cy="1802532"/>
            <a:chOff x="3753155" y="2209800"/>
            <a:chExt cx="2090058" cy="209005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72F8D29-B07B-4F02-9CEF-892771AAED6B}"/>
                </a:ext>
              </a:extLst>
            </p:cNvPr>
            <p:cNvSpPr/>
            <p:nvPr/>
          </p:nvSpPr>
          <p:spPr>
            <a:xfrm>
              <a:off x="3753155" y="2209800"/>
              <a:ext cx="2090058" cy="209005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1B3FBCC-2495-44D4-805F-65EEB2BF5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02104" y="2611063"/>
              <a:ext cx="1192158" cy="128753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E4F86B-C4EF-4F03-9C32-44A288A35F4B}"/>
              </a:ext>
            </a:extLst>
          </p:cNvPr>
          <p:cNvGrpSpPr/>
          <p:nvPr/>
        </p:nvGrpSpPr>
        <p:grpSpPr>
          <a:xfrm>
            <a:off x="7994276" y="2083064"/>
            <a:ext cx="1813790" cy="1813790"/>
            <a:chOff x="6403225" y="2209800"/>
            <a:chExt cx="2090058" cy="209005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B1A85B9-A467-49F2-97DF-89518D0E28FD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082DBE2-15D2-430B-834E-EE22D864C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932" y="2611063"/>
              <a:ext cx="1192158" cy="1287531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509436-604F-4FD5-AD50-FA87381E4AA6}"/>
              </a:ext>
            </a:extLst>
          </p:cNvPr>
          <p:cNvGrpSpPr/>
          <p:nvPr/>
        </p:nvGrpSpPr>
        <p:grpSpPr>
          <a:xfrm>
            <a:off x="1864009" y="2088693"/>
            <a:ext cx="1802532" cy="1802532"/>
            <a:chOff x="1103085" y="2209800"/>
            <a:chExt cx="2090058" cy="209005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E6B897-9A26-4DDB-A2BE-D35FCE3E273B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E35FD24-07D2-4DC8-8B4A-C2E01E2B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52034" y="2662534"/>
              <a:ext cx="1192158" cy="1287532"/>
            </a:xfrm>
            <a:prstGeom prst="rect">
              <a:avLst/>
            </a:prstGeom>
          </p:spPr>
        </p:pic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773A3EAD-C995-4FBE-BB93-788A7FB73583}"/>
              </a:ext>
            </a:extLst>
          </p:cNvPr>
          <p:cNvSpPr/>
          <p:nvPr/>
        </p:nvSpPr>
        <p:spPr>
          <a:xfrm>
            <a:off x="4034578" y="2681056"/>
            <a:ext cx="549119" cy="284086"/>
          </a:xfrm>
          <a:prstGeom prst="rightArrow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72AB8B9-8602-448F-AC96-3DC6C5877646}"/>
              </a:ext>
            </a:extLst>
          </p:cNvPr>
          <p:cNvSpPr/>
          <p:nvPr/>
        </p:nvSpPr>
        <p:spPr>
          <a:xfrm rot="10800000">
            <a:off x="4034578" y="3090849"/>
            <a:ext cx="549119" cy="284086"/>
          </a:xfrm>
          <a:prstGeom prst="rightArrow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CB014B4-8D9F-48F3-8123-063C75EA442B}"/>
              </a:ext>
            </a:extLst>
          </p:cNvPr>
          <p:cNvSpPr/>
          <p:nvPr/>
        </p:nvSpPr>
        <p:spPr>
          <a:xfrm rot="10800000">
            <a:off x="7087840" y="3090849"/>
            <a:ext cx="549119" cy="28408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4D4AEF3F-D2DE-4BCB-9ADC-6276A7253D98}"/>
              </a:ext>
            </a:extLst>
          </p:cNvPr>
          <p:cNvSpPr/>
          <p:nvPr/>
        </p:nvSpPr>
        <p:spPr>
          <a:xfrm>
            <a:off x="7087840" y="2681056"/>
            <a:ext cx="549119" cy="284086"/>
          </a:xfrm>
          <a:prstGeom prst="rightArrow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 descr="Chatbot | Telia ACE">
            <a:extLst>
              <a:ext uri="{FF2B5EF4-FFF2-40B4-BE49-F238E27FC236}">
                <a16:creationId xmlns:a16="http://schemas.microsoft.com/office/drawing/2014/main" id="{54374C3D-928B-401B-8428-977C6DCC74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370" y="4591062"/>
            <a:ext cx="1959204" cy="19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hlinkClick r:id="rId7" action="ppaction://hlinksldjump"/>
            <a:extLst>
              <a:ext uri="{FF2B5EF4-FFF2-40B4-BE49-F238E27FC236}">
                <a16:creationId xmlns:a16="http://schemas.microsoft.com/office/drawing/2014/main" id="{D1AD2BEF-56F1-497B-B33C-BFE4A7C36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8" y="5929833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1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22074-DDCE-4067-B8DA-8B56518607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ABD9F3-D787-4A68-9D04-30F7B8F2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35" y="1365407"/>
            <a:ext cx="9078686" cy="4749863"/>
          </a:xfrm>
          <a:prstGeom prst="rect">
            <a:avLst/>
          </a:prstGeom>
        </p:spPr>
      </p:pic>
      <p:pic>
        <p:nvPicPr>
          <p:cNvPr id="12" name="Picture 11" descr="Chatbot | Telia ACE">
            <a:extLst>
              <a:ext uri="{FF2B5EF4-FFF2-40B4-BE49-F238E27FC236}">
                <a16:creationId xmlns:a16="http://schemas.microsoft.com/office/drawing/2014/main" id="{8986E5D8-8569-423F-8612-6E7FD856B4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370" y="4591062"/>
            <a:ext cx="1959204" cy="19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9BCF2C-D562-4539-AE1D-24EB741991F1}"/>
              </a:ext>
            </a:extLst>
          </p:cNvPr>
          <p:cNvSpPr txBox="1"/>
          <p:nvPr/>
        </p:nvSpPr>
        <p:spPr>
          <a:xfrm>
            <a:off x="1259633" y="279077"/>
            <a:ext cx="375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rgbClr val="238F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Cách hoạt động</a:t>
            </a:r>
            <a:endParaRPr lang="es-UY" sz="3200" b="1" dirty="0">
              <a:solidFill>
                <a:srgbClr val="238F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C0DCF1-824D-4284-9E68-ECED13735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6" y="213108"/>
            <a:ext cx="678157" cy="678157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6057D945-733A-436D-9438-3373DEC4B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8" y="5929833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E8F7C-FCAA-4351-9949-1BB5FCC5F1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1F9A16-0288-4A6F-9BF7-89D5218E11ED}"/>
              </a:ext>
            </a:extLst>
          </p:cNvPr>
          <p:cNvSpPr txBox="1"/>
          <p:nvPr/>
        </p:nvSpPr>
        <p:spPr>
          <a:xfrm>
            <a:off x="1399592" y="257056"/>
            <a:ext cx="2355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rgbClr val="238F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Ứng dụng</a:t>
            </a:r>
            <a:endParaRPr lang="es-UY" sz="3200" b="1" dirty="0">
              <a:solidFill>
                <a:srgbClr val="238F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BF9475-9EDD-4DC6-AA71-310B5590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2" y="292194"/>
            <a:ext cx="672581" cy="67258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6F4723A-66E3-419E-B876-B91666E23E56}"/>
              </a:ext>
            </a:extLst>
          </p:cNvPr>
          <p:cNvGrpSpPr/>
          <p:nvPr/>
        </p:nvGrpSpPr>
        <p:grpSpPr>
          <a:xfrm>
            <a:off x="1287623" y="1387613"/>
            <a:ext cx="4918054" cy="1229239"/>
            <a:chOff x="764723" y="2142395"/>
            <a:chExt cx="3187931" cy="79680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36EF80A-1D4C-4824-8FD5-A471561DA07C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12B8BA8-BE4F-4949-B1AB-24820EB81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554" y="2382341"/>
              <a:ext cx="398394" cy="39839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7FB411-9A99-42DF-84A5-2DDB03CB73A3}"/>
                </a:ext>
              </a:extLst>
            </p:cNvPr>
            <p:cNvSpPr txBox="1"/>
            <p:nvPr/>
          </p:nvSpPr>
          <p:spPr>
            <a:xfrm>
              <a:off x="1435200" y="2142395"/>
              <a:ext cx="1555750" cy="2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59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Thời</a:t>
              </a:r>
              <a:r>
                <a:rPr lang="en-US" b="1" dirty="0">
                  <a:solidFill>
                    <a:srgbClr val="FF59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rgbClr val="FF59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tiết</a:t>
              </a:r>
              <a:endParaRPr lang="en-US" b="1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CECCF4-0E54-4273-84C0-785B4A315960}"/>
                </a:ext>
              </a:extLst>
            </p:cNvPr>
            <p:cNvSpPr txBox="1"/>
            <p:nvPr/>
          </p:nvSpPr>
          <p:spPr>
            <a:xfrm>
              <a:off x="1425906" y="2325774"/>
              <a:ext cx="2526748" cy="598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Tự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động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cập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nhật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thời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tiết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hằng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ngày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đưa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ra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khuyên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709F10-DFC3-48FE-BE47-9C1E8DC8F9FF}"/>
              </a:ext>
            </a:extLst>
          </p:cNvPr>
          <p:cNvGrpSpPr/>
          <p:nvPr/>
        </p:nvGrpSpPr>
        <p:grpSpPr>
          <a:xfrm>
            <a:off x="1286276" y="2737952"/>
            <a:ext cx="4932392" cy="1290443"/>
            <a:chOff x="764723" y="3401310"/>
            <a:chExt cx="3197225" cy="8364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EB9C92-A9F9-4355-9773-FBA0EFED891C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AE7C70-362D-4DE4-82BD-3E42507882E3}"/>
                </a:ext>
              </a:extLst>
            </p:cNvPr>
            <p:cNvSpPr txBox="1"/>
            <p:nvPr/>
          </p:nvSpPr>
          <p:spPr>
            <a:xfrm>
              <a:off x="1485052" y="3401310"/>
              <a:ext cx="1555750" cy="2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03A1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Giải</a:t>
              </a:r>
              <a:r>
                <a:rPr lang="en-US" b="1" dirty="0">
                  <a:solidFill>
                    <a:srgbClr val="03A1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rgbClr val="03A1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trí</a:t>
              </a:r>
              <a:endParaRPr lang="en-US" b="1" dirty="0">
                <a:solidFill>
                  <a:srgbClr val="03A1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A638EB-5B16-4874-B3BC-B7FC992EDCC6}"/>
                </a:ext>
              </a:extLst>
            </p:cNvPr>
            <p:cNvSpPr txBox="1"/>
            <p:nvPr/>
          </p:nvSpPr>
          <p:spPr>
            <a:xfrm>
              <a:off x="1435200" y="3639276"/>
              <a:ext cx="2526748" cy="598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Đưa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ra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khuyên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cách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giải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trí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hướng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dẫn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,…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EC12F7-3BFA-4BD2-94D6-1854FA70D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5563" y="3713190"/>
              <a:ext cx="320375" cy="34600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A1B769-3EBC-4F72-9F94-534A7DADB40A}"/>
              </a:ext>
            </a:extLst>
          </p:cNvPr>
          <p:cNvGrpSpPr/>
          <p:nvPr/>
        </p:nvGrpSpPr>
        <p:grpSpPr>
          <a:xfrm>
            <a:off x="1190424" y="4215186"/>
            <a:ext cx="5003516" cy="1247767"/>
            <a:chOff x="764723" y="4698436"/>
            <a:chExt cx="3243328" cy="80881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588263-C75B-4A6A-AE3C-ABA7367E610B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45A6CD-C4B5-4A6E-BFC5-9C38283FEC4E}"/>
                </a:ext>
              </a:extLst>
            </p:cNvPr>
            <p:cNvSpPr txBox="1"/>
            <p:nvPr/>
          </p:nvSpPr>
          <p:spPr>
            <a:xfrm>
              <a:off x="1435200" y="4698436"/>
              <a:ext cx="1555750" cy="2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Kinh</a:t>
              </a:r>
              <a:r>
                <a:rPr lang="en-US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doanh</a:t>
              </a:r>
              <a:endParaRPr 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F7A067-9672-4329-A458-C43DE03F8339}"/>
                </a:ext>
              </a:extLst>
            </p:cNvPr>
            <p:cNvSpPr txBox="1"/>
            <p:nvPr/>
          </p:nvSpPr>
          <p:spPr>
            <a:xfrm>
              <a:off x="1481303" y="4908739"/>
              <a:ext cx="2526748" cy="598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vấn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khách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hàng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những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liên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đến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doanh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nghiệp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Đặt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hàng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tự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động</a:t>
              </a:r>
              <a:r>
                <a:rPr lang="en-US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983195C-4924-4E52-9B4C-C43AE054A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5796" y="4911517"/>
              <a:ext cx="446035" cy="48171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6C73E90-B378-4072-A447-7AEA93F42526}"/>
              </a:ext>
            </a:extLst>
          </p:cNvPr>
          <p:cNvGrpSpPr/>
          <p:nvPr/>
        </p:nvGrpSpPr>
        <p:grpSpPr>
          <a:xfrm>
            <a:off x="7046978" y="2798293"/>
            <a:ext cx="4932392" cy="1252105"/>
            <a:chOff x="4504627" y="3420416"/>
            <a:chExt cx="3197225" cy="8116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84FA4C4-AF89-46B6-9740-E7B85C12ED32}"/>
                </a:ext>
              </a:extLst>
            </p:cNvPr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EFFF42-560A-4874-A36F-2B96CF4CED4B}"/>
                </a:ext>
              </a:extLst>
            </p:cNvPr>
            <p:cNvSpPr txBox="1"/>
            <p:nvPr/>
          </p:nvSpPr>
          <p:spPr>
            <a:xfrm>
              <a:off x="5175104" y="3420416"/>
              <a:ext cx="1555750" cy="2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3A1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Y </a:t>
              </a:r>
              <a:r>
                <a:rPr lang="en-US" b="1" dirty="0" err="1">
                  <a:solidFill>
                    <a:srgbClr val="03A1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tế</a:t>
              </a:r>
              <a:endParaRPr lang="en-US" b="1" dirty="0">
                <a:solidFill>
                  <a:srgbClr val="03A1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7E5EA9-4CA7-415E-952E-C37AFA19F9E9}"/>
                </a:ext>
              </a:extLst>
            </p:cNvPr>
            <p:cNvSpPr txBox="1"/>
            <p:nvPr/>
          </p:nvSpPr>
          <p:spPr>
            <a:xfrm>
              <a:off x="5175104" y="3633531"/>
              <a:ext cx="2526748" cy="598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Tổng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hợp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thông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tin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cung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cấp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đưa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ra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pháp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điều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trị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thích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hợp</a:t>
              </a:r>
              <a:r>
                <a:rPr lang="en-US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D82F8AD-BE53-4D06-A2A0-6C67846A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99027" y="3608431"/>
              <a:ext cx="498745" cy="53864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3FE5B5-E1BB-4630-9206-007AF74586E2}"/>
              </a:ext>
            </a:extLst>
          </p:cNvPr>
          <p:cNvGrpSpPr/>
          <p:nvPr/>
        </p:nvGrpSpPr>
        <p:grpSpPr>
          <a:xfrm>
            <a:off x="6966661" y="4231838"/>
            <a:ext cx="4919402" cy="1279522"/>
            <a:chOff x="4504627" y="4698436"/>
            <a:chExt cx="3188805" cy="829399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F0A1F1B-CC26-45A6-BF38-299E74F0DF60}"/>
                </a:ext>
              </a:extLst>
            </p:cNvPr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B7F2C2-5639-4CE9-A47E-C4343065E7F2}"/>
                </a:ext>
              </a:extLst>
            </p:cNvPr>
            <p:cNvSpPr txBox="1"/>
            <p:nvPr/>
          </p:nvSpPr>
          <p:spPr>
            <a:xfrm>
              <a:off x="5175104" y="4698436"/>
              <a:ext cx="1555750" cy="2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FAQ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4BF14E-0DF9-4F38-98D0-D89DFC573A53}"/>
                </a:ext>
              </a:extLst>
            </p:cNvPr>
            <p:cNvSpPr txBox="1"/>
            <p:nvPr/>
          </p:nvSpPr>
          <p:spPr>
            <a:xfrm>
              <a:off x="5166684" y="4929323"/>
              <a:ext cx="2526748" cy="598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Trả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lời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những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hỏi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thường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gặp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những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lĩnh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vực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nhau</a:t>
              </a:r>
              <a:r>
                <a:rPr lang="en-US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0A9CE57-BB10-4241-A0BE-838B84CC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99742" y="4893761"/>
              <a:ext cx="487040" cy="526003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2830C6D-FD27-45A4-96D7-F62A512AA576}"/>
              </a:ext>
            </a:extLst>
          </p:cNvPr>
          <p:cNvGrpSpPr/>
          <p:nvPr/>
        </p:nvGrpSpPr>
        <p:grpSpPr>
          <a:xfrm>
            <a:off x="7059968" y="1387613"/>
            <a:ext cx="4919402" cy="1229241"/>
            <a:chOff x="4504627" y="2142394"/>
            <a:chExt cx="3188804" cy="79680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B624A9D-6814-463A-9791-F551E99F6DE1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A9DC77E-A3D9-45E8-BA08-7BB0F1EAD399}"/>
                </a:ext>
              </a:extLst>
            </p:cNvPr>
            <p:cNvSpPr txBox="1"/>
            <p:nvPr/>
          </p:nvSpPr>
          <p:spPr>
            <a:xfrm>
              <a:off x="5175104" y="2142394"/>
              <a:ext cx="1555750" cy="23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59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Dịch</a:t>
              </a:r>
              <a:r>
                <a:rPr lang="en-US" b="1" dirty="0">
                  <a:solidFill>
                    <a:srgbClr val="FF59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rgbClr val="FF596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vụ</a:t>
              </a:r>
              <a:endParaRPr lang="en-US" b="1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5AD9D1-5C2B-48F4-872B-AEB00454CD71}"/>
                </a:ext>
              </a:extLst>
            </p:cNvPr>
            <p:cNvSpPr txBox="1"/>
            <p:nvPr/>
          </p:nvSpPr>
          <p:spPr>
            <a:xfrm>
              <a:off x="5166683" y="2378571"/>
              <a:ext cx="2526748" cy="41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Tư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vấn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dịch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vụ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book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phòng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thông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tin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giá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vé</a:t>
              </a:r>
              <a:r>
                <a:rPr lang="en-US" dirty="0">
                  <a:solidFill>
                    <a:srgbClr val="FF596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,…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20CC782-62DE-4C27-9DE1-33600D121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62" y="2447925"/>
              <a:ext cx="320494" cy="320494"/>
            </a:xfrm>
            <a:prstGeom prst="rect">
              <a:avLst/>
            </a:prstGeom>
          </p:spPr>
        </p:pic>
      </p:grpSp>
      <p:pic>
        <p:nvPicPr>
          <p:cNvPr id="35" name="Picture 34">
            <a:hlinkClick r:id="rId9" action="ppaction://hlinksldjump"/>
            <a:extLst>
              <a:ext uri="{FF2B5EF4-FFF2-40B4-BE49-F238E27FC236}">
                <a16:creationId xmlns:a16="http://schemas.microsoft.com/office/drawing/2014/main" id="{58FF5644-1F7C-4E1A-B3C2-437EBF4495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8" y="5929833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3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40274-066B-4A2F-9B5E-EE10E97F5E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35658C-1204-4C8D-B0FB-16FD810F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26" y="870004"/>
            <a:ext cx="7114622" cy="6108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b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AC6437D-EC4B-41CF-8B39-DE121A259E00}"/>
              </a:ext>
            </a:extLst>
          </p:cNvPr>
          <p:cNvSpPr txBox="1"/>
          <p:nvPr/>
        </p:nvSpPr>
        <p:spPr>
          <a:xfrm>
            <a:off x="985731" y="988124"/>
            <a:ext cx="414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F7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EF7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3200" b="1" dirty="0">
                <a:solidFill>
                  <a:srgbClr val="EF7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EF7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200" b="1" dirty="0">
                <a:solidFill>
                  <a:srgbClr val="EF7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EF7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Pipline</a:t>
            </a:r>
            <a:endParaRPr lang="es-UY" sz="3200" b="1" dirty="0">
              <a:solidFill>
                <a:srgbClr val="EF7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1C24434-5620-436E-B97B-C20CB9EF2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33" y="870004"/>
            <a:ext cx="764333" cy="764333"/>
          </a:xfrm>
          <a:prstGeom prst="rect">
            <a:avLst/>
          </a:prstGeom>
        </p:spPr>
      </p:pic>
      <p:pic>
        <p:nvPicPr>
          <p:cNvPr id="36" name="Picture 2" descr="AI Chatbot In Supply Chain and Logistics Industry | by Katy Slemon ...">
            <a:extLst>
              <a:ext uri="{FF2B5EF4-FFF2-40B4-BE49-F238E27FC236}">
                <a16:creationId xmlns:a16="http://schemas.microsoft.com/office/drawing/2014/main" id="{A058FD47-A9CE-4EDD-8D61-19382F295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728" y="4277112"/>
            <a:ext cx="1884784" cy="18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EF8EACC-9480-4CCE-92AA-44E3B4FF0CD6}"/>
              </a:ext>
            </a:extLst>
          </p:cNvPr>
          <p:cNvGrpSpPr/>
          <p:nvPr/>
        </p:nvGrpSpPr>
        <p:grpSpPr>
          <a:xfrm>
            <a:off x="1338926" y="4257879"/>
            <a:ext cx="4508500" cy="1166595"/>
            <a:chOff x="979714" y="4445001"/>
            <a:chExt cx="2336800" cy="116659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7F2D5F-00ED-481B-B3EC-09BA1BB703A7}"/>
                </a:ext>
              </a:extLst>
            </p:cNvPr>
            <p:cNvSpPr txBox="1"/>
            <p:nvPr/>
          </p:nvSpPr>
          <p:spPr>
            <a:xfrm>
              <a:off x="979714" y="4445001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3A1A4"/>
                  </a:solidFill>
                  <a:latin typeface="Tw Cen MT" panose="020B0602020104020603" pitchFamily="34" charset="0"/>
                </a:rPr>
                <a:t>Pretrained_embeddings_spacy</a:t>
              </a:r>
              <a:endParaRPr lang="en-US" sz="2400" b="1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CFAB28-447F-437C-A490-41C5A3C28853}"/>
                </a:ext>
              </a:extLst>
            </p:cNvPr>
            <p:cNvSpPr txBox="1"/>
            <p:nvPr/>
          </p:nvSpPr>
          <p:spPr>
            <a:xfrm>
              <a:off x="1261293" y="4903710"/>
              <a:ext cx="1912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nhúng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được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đạo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2000" dirty="0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03A1A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trước</a:t>
              </a:r>
              <a:endParaRPr lang="en-US" sz="2000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CEE93-0A00-4D96-B706-1F09C75A5602}"/>
              </a:ext>
            </a:extLst>
          </p:cNvPr>
          <p:cNvGrpSpPr/>
          <p:nvPr/>
        </p:nvGrpSpPr>
        <p:grpSpPr>
          <a:xfrm>
            <a:off x="5866537" y="4257879"/>
            <a:ext cx="3850363" cy="1166595"/>
            <a:chOff x="3618570" y="4445001"/>
            <a:chExt cx="2838750" cy="116659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7E2AB8-AA8D-498C-B941-26D174C3764C}"/>
                </a:ext>
              </a:extLst>
            </p:cNvPr>
            <p:cNvSpPr txBox="1"/>
            <p:nvPr/>
          </p:nvSpPr>
          <p:spPr>
            <a:xfrm>
              <a:off x="3629783" y="4445001"/>
              <a:ext cx="28275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EF3078"/>
                  </a:solidFill>
                  <a:latin typeface="Tw Cen MT" panose="020B0602020104020603" pitchFamily="34" charset="0"/>
                </a:rPr>
                <a:t>Supervised_embeddings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F3F519-CDC9-4A2B-A49F-6D5BCD8483B4}"/>
                </a:ext>
              </a:extLst>
            </p:cNvPr>
            <p:cNvSpPr txBox="1"/>
            <p:nvPr/>
          </p:nvSpPr>
          <p:spPr>
            <a:xfrm>
              <a:off x="3618570" y="4903710"/>
              <a:ext cx="2827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ví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được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cung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cấp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 err="1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2000" dirty="0">
                  <a:solidFill>
                    <a:srgbClr val="EF30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NLU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6898-2428-4915-BD07-DAD2ED9DCA5B}"/>
              </a:ext>
            </a:extLst>
          </p:cNvPr>
          <p:cNvGrpSpPr/>
          <p:nvPr/>
        </p:nvGrpSpPr>
        <p:grpSpPr>
          <a:xfrm>
            <a:off x="6898057" y="2166441"/>
            <a:ext cx="1802532" cy="1802532"/>
            <a:chOff x="3753155" y="2209800"/>
            <a:chExt cx="2090058" cy="209005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6931C0-2AD9-4335-B3DE-F4F873372170}"/>
                </a:ext>
              </a:extLst>
            </p:cNvPr>
            <p:cNvSpPr/>
            <p:nvPr/>
          </p:nvSpPr>
          <p:spPr>
            <a:xfrm>
              <a:off x="3753155" y="2209800"/>
              <a:ext cx="2090058" cy="209005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6486A23-5D53-4794-B391-B93B8886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29322" y="2363457"/>
              <a:ext cx="1793442" cy="177239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09F8DA3-BBA3-4DC3-87B7-403B2980BF4E}"/>
              </a:ext>
            </a:extLst>
          </p:cNvPr>
          <p:cNvGrpSpPr/>
          <p:nvPr/>
        </p:nvGrpSpPr>
        <p:grpSpPr>
          <a:xfrm>
            <a:off x="2826000" y="2166441"/>
            <a:ext cx="1802532" cy="1802532"/>
            <a:chOff x="1103085" y="2209800"/>
            <a:chExt cx="2090058" cy="209005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8B06DB5-6EBD-448E-A5BC-879EF0F9EEE1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12C073-4DED-4CC3-AF09-B02AE231A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231" y="2438535"/>
              <a:ext cx="1502076" cy="1622243"/>
            </a:xfrm>
            <a:prstGeom prst="rect">
              <a:avLst/>
            </a:prstGeom>
          </p:spPr>
        </p:pic>
      </p:grpSp>
      <p:pic>
        <p:nvPicPr>
          <p:cNvPr id="19" name="Picture 18">
            <a:hlinkClick r:id="rId6" action="ppaction://hlinksldjump"/>
            <a:extLst>
              <a:ext uri="{FF2B5EF4-FFF2-40B4-BE49-F238E27FC236}">
                <a16:creationId xmlns:a16="http://schemas.microsoft.com/office/drawing/2014/main" id="{528595FA-207B-4D3E-B082-48203DC79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4" y="5987996"/>
            <a:ext cx="431482" cy="4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4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395</TotalTime>
  <Words>941</Words>
  <Application>Microsoft Office PowerPoint</Application>
  <PresentationFormat>Widescreen</PresentationFormat>
  <Paragraphs>126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Corbel</vt:lpstr>
      <vt:lpstr>Franklin Gothic Book</vt:lpstr>
      <vt:lpstr>Franklin Gothic Demi</vt:lpstr>
      <vt:lpstr>Tw Cen MT</vt:lpstr>
      <vt:lpstr>Wingdings</vt:lpstr>
      <vt:lpstr>Theme1</vt:lpstr>
      <vt:lpstr>TRƯỜNG ĐẠI HỌC SƯ PHẠM KỸ THUẬT KHOA CÔNG NGHỆ SỐ</vt:lpstr>
      <vt:lpstr>Nội dung đề tài</vt:lpstr>
      <vt:lpstr>PowerPoint Presentation</vt:lpstr>
      <vt:lpstr>1. Tổng quan Chatbot </vt:lpstr>
      <vt:lpstr>PowerPoint Presentation</vt:lpstr>
      <vt:lpstr>PowerPoint Presentation</vt:lpstr>
      <vt:lpstr>PowerPoint Presentation</vt:lpstr>
      <vt:lpstr>PowerPoint Presentation</vt:lpstr>
      <vt:lpstr>2. Xử lý ngôn ngữ tự nhiên </vt:lpstr>
      <vt:lpstr>PowerPoint Presentation</vt:lpstr>
      <vt:lpstr>3. Xây dựng chatbot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Triển khai chatbot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SƯ PHẠM KỸ THUẬT KHOA CÔNG NGHỆ SỐ</dc:title>
  <dc:creator>Tra Quang Linh (FA.G0.DN.C)</dc:creator>
  <cp:lastModifiedBy>Tra Quang Linh (FA.G0.DN.C)</cp:lastModifiedBy>
  <cp:revision>11</cp:revision>
  <dcterms:created xsi:type="dcterms:W3CDTF">2022-02-17T12:29:04Z</dcterms:created>
  <dcterms:modified xsi:type="dcterms:W3CDTF">2022-02-18T06:35:54Z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